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</p:sldMasterIdLst>
  <p:notesMasterIdLst>
    <p:notesMasterId r:id="rId24"/>
  </p:notesMasterIdLst>
  <p:handoutMasterIdLst>
    <p:handoutMasterId r:id="rId25"/>
  </p:handoutMasterIdLst>
  <p:sldIdLst>
    <p:sldId id="268" r:id="rId5"/>
    <p:sldId id="291" r:id="rId6"/>
    <p:sldId id="292" r:id="rId7"/>
    <p:sldId id="320" r:id="rId8"/>
    <p:sldId id="322" r:id="rId9"/>
    <p:sldId id="346" r:id="rId10"/>
    <p:sldId id="323" r:id="rId11"/>
    <p:sldId id="324" r:id="rId12"/>
    <p:sldId id="321" r:id="rId13"/>
    <p:sldId id="302" r:id="rId14"/>
    <p:sldId id="345" r:id="rId15"/>
    <p:sldId id="314" r:id="rId16"/>
    <p:sldId id="325" r:id="rId17"/>
    <p:sldId id="4339" r:id="rId18"/>
    <p:sldId id="306" r:id="rId19"/>
    <p:sldId id="319" r:id="rId20"/>
    <p:sldId id="339" r:id="rId21"/>
    <p:sldId id="337" r:id="rId22"/>
    <p:sldId id="34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339933"/>
    <a:srgbClr val="1F1F1F"/>
    <a:srgbClr val="1F5493"/>
    <a:srgbClr val="1F5439"/>
    <a:srgbClr val="175594"/>
    <a:srgbClr val="102E50"/>
    <a:srgbClr val="FD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1D242-23DA-4A26-B4CE-3C4C3B8FF685}" v="10" dt="2022-05-16T15:42:34.2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3617" autoAdjust="0"/>
  </p:normalViewPr>
  <p:slideViewPr>
    <p:cSldViewPr snapToGrid="0" snapToObjects="1">
      <p:cViewPr varScale="1">
        <p:scale>
          <a:sx n="89" d="100"/>
          <a:sy n="89" d="100"/>
        </p:scale>
        <p:origin x="168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251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on, Jill, (DMC St. Paul)" userId="97cbfcd0-1025-4c85-ab92-7f209a4006cd" providerId="ADAL" clId="{A2A1D242-23DA-4A26-B4CE-3C4C3B8FF685}"/>
    <pc:docChg chg="undo custSel modSld">
      <pc:chgData name="Anderson, Jill, (DMC St. Paul)" userId="97cbfcd0-1025-4c85-ab92-7f209a4006cd" providerId="ADAL" clId="{A2A1D242-23DA-4A26-B4CE-3C4C3B8FF685}" dt="2022-05-16T15:49:22.256" v="75" actId="20577"/>
      <pc:docMkLst>
        <pc:docMk/>
      </pc:docMkLst>
      <pc:sldChg chg="addSp delSp modSp mod">
        <pc:chgData name="Anderson, Jill, (DMC St. Paul)" userId="97cbfcd0-1025-4c85-ab92-7f209a4006cd" providerId="ADAL" clId="{A2A1D242-23DA-4A26-B4CE-3C4C3B8FF685}" dt="2022-05-16T15:42:39.934" v="47" actId="1076"/>
        <pc:sldMkLst>
          <pc:docMk/>
          <pc:sldMk cId="1766491040" sldId="302"/>
        </pc:sldMkLst>
        <pc:spChg chg="mod">
          <ac:chgData name="Anderson, Jill, (DMC St. Paul)" userId="97cbfcd0-1025-4c85-ab92-7f209a4006cd" providerId="ADAL" clId="{A2A1D242-23DA-4A26-B4CE-3C4C3B8FF685}" dt="2022-05-16T15:42:34.298" v="46"/>
          <ac:spMkLst>
            <pc:docMk/>
            <pc:sldMk cId="1766491040" sldId="302"/>
            <ac:spMk id="70" creationId="{FD56EEC1-F74F-4DD2-9FFF-C8604320FAC5}"/>
          </ac:spMkLst>
        </pc:spChg>
        <pc:spChg chg="mod">
          <ac:chgData name="Anderson, Jill, (DMC St. Paul)" userId="97cbfcd0-1025-4c85-ab92-7f209a4006cd" providerId="ADAL" clId="{A2A1D242-23DA-4A26-B4CE-3C4C3B8FF685}" dt="2022-05-16T15:42:34.298" v="46"/>
          <ac:spMkLst>
            <pc:docMk/>
            <pc:sldMk cId="1766491040" sldId="302"/>
            <ac:spMk id="71" creationId="{4CB4B154-23A4-469B-86D4-DC6AE3B40C73}"/>
          </ac:spMkLst>
        </pc:spChg>
        <pc:spChg chg="mod">
          <ac:chgData name="Anderson, Jill, (DMC St. Paul)" userId="97cbfcd0-1025-4c85-ab92-7f209a4006cd" providerId="ADAL" clId="{A2A1D242-23DA-4A26-B4CE-3C4C3B8FF685}" dt="2022-05-16T15:42:34.298" v="46"/>
          <ac:spMkLst>
            <pc:docMk/>
            <pc:sldMk cId="1766491040" sldId="302"/>
            <ac:spMk id="72" creationId="{AB73D337-7DFD-4A0A-8DED-99770016EA04}"/>
          </ac:spMkLst>
        </pc:spChg>
        <pc:grpChg chg="add mod">
          <ac:chgData name="Anderson, Jill, (DMC St. Paul)" userId="97cbfcd0-1025-4c85-ab92-7f209a4006cd" providerId="ADAL" clId="{A2A1D242-23DA-4A26-B4CE-3C4C3B8FF685}" dt="2022-05-16T15:42:39.934" v="47" actId="1076"/>
          <ac:grpSpMkLst>
            <pc:docMk/>
            <pc:sldMk cId="1766491040" sldId="302"/>
            <ac:grpSpMk id="69" creationId="{C5EC7C03-56F3-4381-A16D-B7BA6BE36BEC}"/>
          </ac:grpSpMkLst>
        </pc:grpChg>
        <pc:grpChg chg="del">
          <ac:chgData name="Anderson, Jill, (DMC St. Paul)" userId="97cbfcd0-1025-4c85-ab92-7f209a4006cd" providerId="ADAL" clId="{A2A1D242-23DA-4A26-B4CE-3C4C3B8FF685}" dt="2022-05-16T15:41:59.713" v="45" actId="478"/>
          <ac:grpSpMkLst>
            <pc:docMk/>
            <pc:sldMk cId="1766491040" sldId="302"/>
            <ac:grpSpMk id="121" creationId="{733AE30F-8DFC-4674-8253-41A4CFF52DAC}"/>
          </ac:grpSpMkLst>
        </pc:grpChg>
        <pc:cxnChg chg="del">
          <ac:chgData name="Anderson, Jill, (DMC St. Paul)" userId="97cbfcd0-1025-4c85-ab92-7f209a4006cd" providerId="ADAL" clId="{A2A1D242-23DA-4A26-B4CE-3C4C3B8FF685}" dt="2022-05-16T15:39:32.749" v="22" actId="478"/>
          <ac:cxnSpMkLst>
            <pc:docMk/>
            <pc:sldMk cId="1766491040" sldId="302"/>
            <ac:cxnSpMk id="25" creationId="{F2A08B10-BCC1-4E65-85F3-D52FBD1CA05E}"/>
          </ac:cxnSpMkLst>
        </pc:cxnChg>
        <pc:cxnChg chg="del">
          <ac:chgData name="Anderson, Jill, (DMC St. Paul)" userId="97cbfcd0-1025-4c85-ab92-7f209a4006cd" providerId="ADAL" clId="{A2A1D242-23DA-4A26-B4CE-3C4C3B8FF685}" dt="2022-05-16T15:39:53.004" v="23" actId="478"/>
          <ac:cxnSpMkLst>
            <pc:docMk/>
            <pc:sldMk cId="1766491040" sldId="302"/>
            <ac:cxnSpMk id="26" creationId="{7AB2736E-78C6-46E2-90E4-92179BE5AA15}"/>
          </ac:cxnSpMkLst>
        </pc:cxnChg>
        <pc:cxnChg chg="del">
          <ac:chgData name="Anderson, Jill, (DMC St. Paul)" userId="97cbfcd0-1025-4c85-ab92-7f209a4006cd" providerId="ADAL" clId="{A2A1D242-23DA-4A26-B4CE-3C4C3B8FF685}" dt="2022-05-16T15:39:54.896" v="24" actId="478"/>
          <ac:cxnSpMkLst>
            <pc:docMk/>
            <pc:sldMk cId="1766491040" sldId="302"/>
            <ac:cxnSpMk id="27" creationId="{6B907377-B71D-4024-9889-E20E49C64E18}"/>
          </ac:cxnSpMkLst>
        </pc:cxnChg>
        <pc:cxnChg chg="del">
          <ac:chgData name="Anderson, Jill, (DMC St. Paul)" userId="97cbfcd0-1025-4c85-ab92-7f209a4006cd" providerId="ADAL" clId="{A2A1D242-23DA-4A26-B4CE-3C4C3B8FF685}" dt="2022-05-16T15:39:56.700" v="25" actId="478"/>
          <ac:cxnSpMkLst>
            <pc:docMk/>
            <pc:sldMk cId="1766491040" sldId="302"/>
            <ac:cxnSpMk id="34" creationId="{998DE93E-6AA7-467C-A5E4-733058B5872D}"/>
          </ac:cxnSpMkLst>
        </pc:cxnChg>
        <pc:cxnChg chg="del">
          <ac:chgData name="Anderson, Jill, (DMC St. Paul)" userId="97cbfcd0-1025-4c85-ab92-7f209a4006cd" providerId="ADAL" clId="{A2A1D242-23DA-4A26-B4CE-3C4C3B8FF685}" dt="2022-05-16T15:39:58.229" v="26" actId="478"/>
          <ac:cxnSpMkLst>
            <pc:docMk/>
            <pc:sldMk cId="1766491040" sldId="302"/>
            <ac:cxnSpMk id="75" creationId="{A30A82EA-E435-42D1-9AF2-DF36F63BB085}"/>
          </ac:cxnSpMkLst>
        </pc:cxnChg>
      </pc:sldChg>
      <pc:sldChg chg="delSp mod">
        <pc:chgData name="Anderson, Jill, (DMC St. Paul)" userId="97cbfcd0-1025-4c85-ab92-7f209a4006cd" providerId="ADAL" clId="{A2A1D242-23DA-4A26-B4CE-3C4C3B8FF685}" dt="2022-05-16T15:40:19.103" v="35" actId="478"/>
        <pc:sldMkLst>
          <pc:docMk/>
          <pc:sldMk cId="3724479690" sldId="314"/>
        </pc:sldMkLst>
        <pc:cxnChg chg="del">
          <ac:chgData name="Anderson, Jill, (DMC St. Paul)" userId="97cbfcd0-1025-4c85-ab92-7f209a4006cd" providerId="ADAL" clId="{A2A1D242-23DA-4A26-B4CE-3C4C3B8FF685}" dt="2022-05-16T15:40:13.982" v="32" actId="478"/>
          <ac:cxnSpMkLst>
            <pc:docMk/>
            <pc:sldMk cId="3724479690" sldId="314"/>
            <ac:cxnSpMk id="23" creationId="{A94463EE-5222-46A3-A326-13EEC4F71682}"/>
          </ac:cxnSpMkLst>
        </pc:cxnChg>
        <pc:cxnChg chg="del">
          <ac:chgData name="Anderson, Jill, (DMC St. Paul)" userId="97cbfcd0-1025-4c85-ab92-7f209a4006cd" providerId="ADAL" clId="{A2A1D242-23DA-4A26-B4CE-3C4C3B8FF685}" dt="2022-05-16T15:40:15.706" v="33" actId="478"/>
          <ac:cxnSpMkLst>
            <pc:docMk/>
            <pc:sldMk cId="3724479690" sldId="314"/>
            <ac:cxnSpMk id="25" creationId="{F2A08B10-BCC1-4E65-85F3-D52FBD1CA05E}"/>
          </ac:cxnSpMkLst>
        </pc:cxnChg>
        <pc:cxnChg chg="del">
          <ac:chgData name="Anderson, Jill, (DMC St. Paul)" userId="97cbfcd0-1025-4c85-ab92-7f209a4006cd" providerId="ADAL" clId="{A2A1D242-23DA-4A26-B4CE-3C4C3B8FF685}" dt="2022-05-16T15:40:17.259" v="34" actId="478"/>
          <ac:cxnSpMkLst>
            <pc:docMk/>
            <pc:sldMk cId="3724479690" sldId="314"/>
            <ac:cxnSpMk id="26" creationId="{7AB2736E-78C6-46E2-90E4-92179BE5AA15}"/>
          </ac:cxnSpMkLst>
        </pc:cxnChg>
        <pc:cxnChg chg="del">
          <ac:chgData name="Anderson, Jill, (DMC St. Paul)" userId="97cbfcd0-1025-4c85-ab92-7f209a4006cd" providerId="ADAL" clId="{A2A1D242-23DA-4A26-B4CE-3C4C3B8FF685}" dt="2022-05-16T15:40:19.103" v="35" actId="478"/>
          <ac:cxnSpMkLst>
            <pc:docMk/>
            <pc:sldMk cId="3724479690" sldId="314"/>
            <ac:cxnSpMk id="27" creationId="{6B907377-B71D-4024-9889-E20E49C64E18}"/>
          </ac:cxnSpMkLst>
        </pc:cxnChg>
      </pc:sldChg>
      <pc:sldChg chg="modSp mod">
        <pc:chgData name="Anderson, Jill, (DMC St. Paul)" userId="97cbfcd0-1025-4c85-ab92-7f209a4006cd" providerId="ADAL" clId="{A2A1D242-23DA-4A26-B4CE-3C4C3B8FF685}" dt="2022-05-16T15:49:22.256" v="75" actId="20577"/>
        <pc:sldMkLst>
          <pc:docMk/>
          <pc:sldMk cId="1539737272" sldId="319"/>
        </pc:sldMkLst>
        <pc:spChg chg="mod">
          <ac:chgData name="Anderson, Jill, (DMC St. Paul)" userId="97cbfcd0-1025-4c85-ab92-7f209a4006cd" providerId="ADAL" clId="{A2A1D242-23DA-4A26-B4CE-3C4C3B8FF685}" dt="2022-05-16T15:49:22.256" v="75" actId="20577"/>
          <ac:spMkLst>
            <pc:docMk/>
            <pc:sldMk cId="1539737272" sldId="319"/>
            <ac:spMk id="3" creationId="{A355380E-5FC0-44D1-9ADD-B9D99C44E568}"/>
          </ac:spMkLst>
        </pc:spChg>
      </pc:sldChg>
      <pc:sldChg chg="addSp delSp modSp mod">
        <pc:chgData name="Anderson, Jill, (DMC St. Paul)" userId="97cbfcd0-1025-4c85-ab92-7f209a4006cd" providerId="ADAL" clId="{A2A1D242-23DA-4A26-B4CE-3C4C3B8FF685}" dt="2022-05-16T15:48:18.798" v="66" actId="478"/>
        <pc:sldMkLst>
          <pc:docMk/>
          <pc:sldMk cId="3779656089" sldId="321"/>
        </pc:sldMkLst>
        <pc:spChg chg="mod">
          <ac:chgData name="Anderson, Jill, (DMC St. Paul)" userId="97cbfcd0-1025-4c85-ab92-7f209a4006cd" providerId="ADAL" clId="{A2A1D242-23DA-4A26-B4CE-3C4C3B8FF685}" dt="2022-05-16T15:41:01.891" v="36"/>
          <ac:spMkLst>
            <pc:docMk/>
            <pc:sldMk cId="3779656089" sldId="321"/>
            <ac:spMk id="66" creationId="{3FA2037A-1BD6-48A3-864B-B9A8B3A9F2ED}"/>
          </ac:spMkLst>
        </pc:spChg>
        <pc:spChg chg="mod">
          <ac:chgData name="Anderson, Jill, (DMC St. Paul)" userId="97cbfcd0-1025-4c85-ab92-7f209a4006cd" providerId="ADAL" clId="{A2A1D242-23DA-4A26-B4CE-3C4C3B8FF685}" dt="2022-05-16T15:41:01.891" v="36"/>
          <ac:spMkLst>
            <pc:docMk/>
            <pc:sldMk cId="3779656089" sldId="321"/>
            <ac:spMk id="67" creationId="{7E904795-50A5-4FFF-8B48-6AE238CF5B79}"/>
          </ac:spMkLst>
        </pc:spChg>
        <pc:spChg chg="mod">
          <ac:chgData name="Anderson, Jill, (DMC St. Paul)" userId="97cbfcd0-1025-4c85-ab92-7f209a4006cd" providerId="ADAL" clId="{A2A1D242-23DA-4A26-B4CE-3C4C3B8FF685}" dt="2022-05-16T15:41:01.891" v="36"/>
          <ac:spMkLst>
            <pc:docMk/>
            <pc:sldMk cId="3779656089" sldId="321"/>
            <ac:spMk id="68" creationId="{D5EFAC03-A713-466A-9F39-D5892E9D115F}"/>
          </ac:spMkLst>
        </pc:spChg>
        <pc:spChg chg="add del mod">
          <ac:chgData name="Anderson, Jill, (DMC St. Paul)" userId="97cbfcd0-1025-4c85-ab92-7f209a4006cd" providerId="ADAL" clId="{A2A1D242-23DA-4A26-B4CE-3C4C3B8FF685}" dt="2022-05-16T15:48:16.368" v="65" actId="478"/>
          <ac:spMkLst>
            <pc:docMk/>
            <pc:sldMk cId="3779656089" sldId="321"/>
            <ac:spMk id="70" creationId="{66D9D447-B682-4F36-A2E7-5E53BA810CDF}"/>
          </ac:spMkLst>
        </pc:spChg>
        <pc:spChg chg="add del mod">
          <ac:chgData name="Anderson, Jill, (DMC St. Paul)" userId="97cbfcd0-1025-4c85-ab92-7f209a4006cd" providerId="ADAL" clId="{A2A1D242-23DA-4A26-B4CE-3C4C3B8FF685}" dt="2022-05-16T15:48:18.798" v="66" actId="478"/>
          <ac:spMkLst>
            <pc:docMk/>
            <pc:sldMk cId="3779656089" sldId="321"/>
            <ac:spMk id="72" creationId="{6FDD81F0-817E-4BB1-99C0-6A8ABD0F0B15}"/>
          </ac:spMkLst>
        </pc:spChg>
        <pc:grpChg chg="add mod">
          <ac:chgData name="Anderson, Jill, (DMC St. Paul)" userId="97cbfcd0-1025-4c85-ab92-7f209a4006cd" providerId="ADAL" clId="{A2A1D242-23DA-4A26-B4CE-3C4C3B8FF685}" dt="2022-05-16T15:43:39.278" v="49" actId="1076"/>
          <ac:grpSpMkLst>
            <pc:docMk/>
            <pc:sldMk cId="3779656089" sldId="321"/>
            <ac:grpSpMk id="65" creationId="{85932E60-50F1-487D-8D1D-DDF400A5B2CC}"/>
          </ac:grpSpMkLst>
        </pc:grpChg>
        <pc:grpChg chg="del">
          <ac:chgData name="Anderson, Jill, (DMC St. Paul)" userId="97cbfcd0-1025-4c85-ab92-7f209a4006cd" providerId="ADAL" clId="{A2A1D242-23DA-4A26-B4CE-3C4C3B8FF685}" dt="2022-05-16T15:43:26.055" v="48" actId="478"/>
          <ac:grpSpMkLst>
            <pc:docMk/>
            <pc:sldMk cId="3779656089" sldId="321"/>
            <ac:grpSpMk id="106" creationId="{86E68FD5-A84B-1E48-8AA5-CFDB6175AA54}"/>
          </ac:grpSpMkLst>
        </pc:grpChg>
        <pc:cxnChg chg="del">
          <ac:chgData name="Anderson, Jill, (DMC St. Paul)" userId="97cbfcd0-1025-4c85-ab92-7f209a4006cd" providerId="ADAL" clId="{A2A1D242-23DA-4A26-B4CE-3C4C3B8FF685}" dt="2022-05-16T15:39:23.417" v="18" actId="478"/>
          <ac:cxnSpMkLst>
            <pc:docMk/>
            <pc:sldMk cId="3779656089" sldId="321"/>
            <ac:cxnSpMk id="25" creationId="{F2A08B10-BCC1-4E65-85F3-D52FBD1CA05E}"/>
          </ac:cxnSpMkLst>
        </pc:cxnChg>
        <pc:cxnChg chg="del">
          <ac:chgData name="Anderson, Jill, (DMC St. Paul)" userId="97cbfcd0-1025-4c85-ab92-7f209a4006cd" providerId="ADAL" clId="{A2A1D242-23DA-4A26-B4CE-3C4C3B8FF685}" dt="2022-05-16T15:39:25.346" v="19" actId="478"/>
          <ac:cxnSpMkLst>
            <pc:docMk/>
            <pc:sldMk cId="3779656089" sldId="321"/>
            <ac:cxnSpMk id="26" creationId="{7AB2736E-78C6-46E2-90E4-92179BE5AA15}"/>
          </ac:cxnSpMkLst>
        </pc:cxnChg>
        <pc:cxnChg chg="del">
          <ac:chgData name="Anderson, Jill, (DMC St. Paul)" userId="97cbfcd0-1025-4c85-ab92-7f209a4006cd" providerId="ADAL" clId="{A2A1D242-23DA-4A26-B4CE-3C4C3B8FF685}" dt="2022-05-16T15:39:28.797" v="21" actId="478"/>
          <ac:cxnSpMkLst>
            <pc:docMk/>
            <pc:sldMk cId="3779656089" sldId="321"/>
            <ac:cxnSpMk id="27" creationId="{6B907377-B71D-4024-9889-E20E49C64E18}"/>
          </ac:cxnSpMkLst>
        </pc:cxnChg>
        <pc:cxnChg chg="del">
          <ac:chgData name="Anderson, Jill, (DMC St. Paul)" userId="97cbfcd0-1025-4c85-ab92-7f209a4006cd" providerId="ADAL" clId="{A2A1D242-23DA-4A26-B4CE-3C4C3B8FF685}" dt="2022-05-16T15:39:26.978" v="20" actId="478"/>
          <ac:cxnSpMkLst>
            <pc:docMk/>
            <pc:sldMk cId="3779656089" sldId="321"/>
            <ac:cxnSpMk id="34" creationId="{998DE93E-6AA7-467C-A5E4-733058B5872D}"/>
          </ac:cxnSpMkLst>
        </pc:cxnChg>
        <pc:cxnChg chg="add del mod">
          <ac:chgData name="Anderson, Jill, (DMC St. Paul)" userId="97cbfcd0-1025-4c85-ab92-7f209a4006cd" providerId="ADAL" clId="{A2A1D242-23DA-4A26-B4CE-3C4C3B8FF685}" dt="2022-05-16T15:48:12.284" v="63" actId="478"/>
          <ac:cxnSpMkLst>
            <pc:docMk/>
            <pc:sldMk cId="3779656089" sldId="321"/>
            <ac:cxnSpMk id="69" creationId="{CF650841-C76B-4981-928F-E369B4568A64}"/>
          </ac:cxnSpMkLst>
        </pc:cxnChg>
        <pc:cxnChg chg="mod">
          <ac:chgData name="Anderson, Jill, (DMC St. Paul)" userId="97cbfcd0-1025-4c85-ab92-7f209a4006cd" providerId="ADAL" clId="{A2A1D242-23DA-4A26-B4CE-3C4C3B8FF685}" dt="2022-05-16T15:43:26.055" v="48" actId="478"/>
          <ac:cxnSpMkLst>
            <pc:docMk/>
            <pc:sldMk cId="3779656089" sldId="321"/>
            <ac:cxnSpMk id="133" creationId="{823EC43F-3880-9041-AE4E-F49B808D8B6D}"/>
          </ac:cxnSpMkLst>
        </pc:cxnChg>
      </pc:sldChg>
      <pc:sldChg chg="delSp modSp mod">
        <pc:chgData name="Anderson, Jill, (DMC St. Paul)" userId="97cbfcd0-1025-4c85-ab92-7f209a4006cd" providerId="ADAL" clId="{A2A1D242-23DA-4A26-B4CE-3C4C3B8FF685}" dt="2022-05-16T15:47:08.803" v="62" actId="1076"/>
        <pc:sldMkLst>
          <pc:docMk/>
          <pc:sldMk cId="3851101619" sldId="324"/>
        </pc:sldMkLst>
        <pc:spChg chg="mod">
          <ac:chgData name="Anderson, Jill, (DMC St. Paul)" userId="97cbfcd0-1025-4c85-ab92-7f209a4006cd" providerId="ADAL" clId="{A2A1D242-23DA-4A26-B4CE-3C4C3B8FF685}" dt="2022-05-16T15:47:08.803" v="62" actId="1076"/>
          <ac:spMkLst>
            <pc:docMk/>
            <pc:sldMk cId="3851101619" sldId="324"/>
            <ac:spMk id="28" creationId="{A7926837-B409-4D89-B9E2-92DB036FCA25}"/>
          </ac:spMkLst>
        </pc:spChg>
        <pc:spChg chg="del">
          <ac:chgData name="Anderson, Jill, (DMC St. Paul)" userId="97cbfcd0-1025-4c85-ab92-7f209a4006cd" providerId="ADAL" clId="{A2A1D242-23DA-4A26-B4CE-3C4C3B8FF685}" dt="2022-05-16T15:46:22.329" v="57" actId="478"/>
          <ac:spMkLst>
            <pc:docMk/>
            <pc:sldMk cId="3851101619" sldId="324"/>
            <ac:spMk id="31" creationId="{1E2C08F0-2025-40CB-A0DC-3F238110BAFA}"/>
          </ac:spMkLst>
        </pc:spChg>
        <pc:spChg chg="del">
          <ac:chgData name="Anderson, Jill, (DMC St. Paul)" userId="97cbfcd0-1025-4c85-ab92-7f209a4006cd" providerId="ADAL" clId="{A2A1D242-23DA-4A26-B4CE-3C4C3B8FF685}" dt="2022-05-16T15:46:19.722" v="56" actId="478"/>
          <ac:spMkLst>
            <pc:docMk/>
            <pc:sldMk cId="3851101619" sldId="324"/>
            <ac:spMk id="70" creationId="{B8AC1362-74FE-437E-9F3D-33B1300C813A}"/>
          </ac:spMkLst>
        </pc:spChg>
        <pc:spChg chg="mod">
          <ac:chgData name="Anderson, Jill, (DMC St. Paul)" userId="97cbfcd0-1025-4c85-ab92-7f209a4006cd" providerId="ADAL" clId="{A2A1D242-23DA-4A26-B4CE-3C4C3B8FF685}" dt="2022-05-16T15:47:02.182" v="61" actId="1076"/>
          <ac:spMkLst>
            <pc:docMk/>
            <pc:sldMk cId="3851101619" sldId="324"/>
            <ac:spMk id="110" creationId="{FA993931-8B55-40C7-AB75-A90806163892}"/>
          </ac:spMkLst>
        </pc:spChg>
        <pc:grpChg chg="del">
          <ac:chgData name="Anderson, Jill, (DMC St. Paul)" userId="97cbfcd0-1025-4c85-ab92-7f209a4006cd" providerId="ADAL" clId="{A2A1D242-23DA-4A26-B4CE-3C4C3B8FF685}" dt="2022-05-16T15:46:15.987" v="54" actId="21"/>
          <ac:grpSpMkLst>
            <pc:docMk/>
            <pc:sldMk cId="3851101619" sldId="324"/>
            <ac:grpSpMk id="72" creationId="{293A72DC-7C62-4006-99E1-A0AE3AB6A956}"/>
          </ac:grpSpMkLst>
        </pc:grpChg>
        <pc:grpChg chg="mod">
          <ac:chgData name="Anderson, Jill, (DMC St. Paul)" userId="97cbfcd0-1025-4c85-ab92-7f209a4006cd" providerId="ADAL" clId="{A2A1D242-23DA-4A26-B4CE-3C4C3B8FF685}" dt="2022-05-16T15:46:49.765" v="59" actId="1076"/>
          <ac:grpSpMkLst>
            <pc:docMk/>
            <pc:sldMk cId="3851101619" sldId="324"/>
            <ac:grpSpMk id="87" creationId="{63B544CD-8C04-44D9-AB31-21F85D796D28}"/>
          </ac:grpSpMkLst>
        </pc:grpChg>
        <pc:cxnChg chg="del">
          <ac:chgData name="Anderson, Jill, (DMC St. Paul)" userId="97cbfcd0-1025-4c85-ab92-7f209a4006cd" providerId="ADAL" clId="{A2A1D242-23DA-4A26-B4CE-3C4C3B8FF685}" dt="2022-05-16T15:39:13.254" v="14" actId="478"/>
          <ac:cxnSpMkLst>
            <pc:docMk/>
            <pc:sldMk cId="3851101619" sldId="324"/>
            <ac:cxnSpMk id="23" creationId="{A94463EE-5222-46A3-A326-13EEC4F71682}"/>
          </ac:cxnSpMkLst>
        </pc:cxnChg>
        <pc:cxnChg chg="del">
          <ac:chgData name="Anderson, Jill, (DMC St. Paul)" userId="97cbfcd0-1025-4c85-ab92-7f209a4006cd" providerId="ADAL" clId="{A2A1D242-23DA-4A26-B4CE-3C4C3B8FF685}" dt="2022-05-16T15:39:15.108" v="15" actId="478"/>
          <ac:cxnSpMkLst>
            <pc:docMk/>
            <pc:sldMk cId="3851101619" sldId="324"/>
            <ac:cxnSpMk id="25" creationId="{F2A08B10-BCC1-4E65-85F3-D52FBD1CA05E}"/>
          </ac:cxnSpMkLst>
        </pc:cxnChg>
        <pc:cxnChg chg="del">
          <ac:chgData name="Anderson, Jill, (DMC St. Paul)" userId="97cbfcd0-1025-4c85-ab92-7f209a4006cd" providerId="ADAL" clId="{A2A1D242-23DA-4A26-B4CE-3C4C3B8FF685}" dt="2022-05-16T15:39:17.207" v="16" actId="478"/>
          <ac:cxnSpMkLst>
            <pc:docMk/>
            <pc:sldMk cId="3851101619" sldId="324"/>
            <ac:cxnSpMk id="26" creationId="{7AB2736E-78C6-46E2-90E4-92179BE5AA15}"/>
          </ac:cxnSpMkLst>
        </pc:cxnChg>
        <pc:cxnChg chg="del">
          <ac:chgData name="Anderson, Jill, (DMC St. Paul)" userId="97cbfcd0-1025-4c85-ab92-7f209a4006cd" providerId="ADAL" clId="{A2A1D242-23DA-4A26-B4CE-3C4C3B8FF685}" dt="2022-05-16T15:39:18.962" v="17" actId="478"/>
          <ac:cxnSpMkLst>
            <pc:docMk/>
            <pc:sldMk cId="3851101619" sldId="324"/>
            <ac:cxnSpMk id="27" creationId="{6B907377-B71D-4024-9889-E20E49C64E18}"/>
          </ac:cxnSpMkLst>
        </pc:cxnChg>
        <pc:cxnChg chg="mod">
          <ac:chgData name="Anderson, Jill, (DMC St. Paul)" userId="97cbfcd0-1025-4c85-ab92-7f209a4006cd" providerId="ADAL" clId="{A2A1D242-23DA-4A26-B4CE-3C4C3B8FF685}" dt="2022-05-16T15:46:55.292" v="60" actId="1076"/>
          <ac:cxnSpMkLst>
            <pc:docMk/>
            <pc:sldMk cId="3851101619" sldId="324"/>
            <ac:cxnSpMk id="35" creationId="{FB88840D-FFC3-4459-85EE-0C4D8DD46943}"/>
          </ac:cxnSpMkLst>
        </pc:cxnChg>
        <pc:cxnChg chg="del">
          <ac:chgData name="Anderson, Jill, (DMC St. Paul)" userId="97cbfcd0-1025-4c85-ab92-7f209a4006cd" providerId="ADAL" clId="{A2A1D242-23DA-4A26-B4CE-3C4C3B8FF685}" dt="2022-05-16T15:46:17.721" v="55" actId="478"/>
          <ac:cxnSpMkLst>
            <pc:docMk/>
            <pc:sldMk cId="3851101619" sldId="324"/>
            <ac:cxnSpMk id="58" creationId="{552AD2B5-1D80-4001-8818-39BDD8BF5232}"/>
          </ac:cxnSpMkLst>
        </pc:cxnChg>
      </pc:sldChg>
      <pc:sldChg chg="addSp delSp modSp mod">
        <pc:chgData name="Anderson, Jill, (DMC St. Paul)" userId="97cbfcd0-1025-4c85-ab92-7f209a4006cd" providerId="ADAL" clId="{A2A1D242-23DA-4A26-B4CE-3C4C3B8FF685}" dt="2022-05-16T15:44:26.096" v="53" actId="478"/>
        <pc:sldMkLst>
          <pc:docMk/>
          <pc:sldMk cId="639844631" sldId="345"/>
        </pc:sldMkLst>
        <pc:spChg chg="mod">
          <ac:chgData name="Anderson, Jill, (DMC St. Paul)" userId="97cbfcd0-1025-4c85-ab92-7f209a4006cd" providerId="ADAL" clId="{A2A1D242-23DA-4A26-B4CE-3C4C3B8FF685}" dt="2022-05-16T15:38:01.910" v="0"/>
          <ac:spMkLst>
            <pc:docMk/>
            <pc:sldMk cId="639844631" sldId="345"/>
            <ac:spMk id="62" creationId="{EC9FE957-E04B-4E25-8F16-84974F8EF988}"/>
          </ac:spMkLst>
        </pc:spChg>
        <pc:spChg chg="mod">
          <ac:chgData name="Anderson, Jill, (DMC St. Paul)" userId="97cbfcd0-1025-4c85-ab92-7f209a4006cd" providerId="ADAL" clId="{A2A1D242-23DA-4A26-B4CE-3C4C3B8FF685}" dt="2022-05-16T15:38:01.910" v="0"/>
          <ac:spMkLst>
            <pc:docMk/>
            <pc:sldMk cId="639844631" sldId="345"/>
            <ac:spMk id="63" creationId="{2A88813B-9A4D-40D7-A676-5799A13433BF}"/>
          </ac:spMkLst>
        </pc:spChg>
        <pc:spChg chg="mod">
          <ac:chgData name="Anderson, Jill, (DMC St. Paul)" userId="97cbfcd0-1025-4c85-ab92-7f209a4006cd" providerId="ADAL" clId="{A2A1D242-23DA-4A26-B4CE-3C4C3B8FF685}" dt="2022-05-16T15:38:01.910" v="0"/>
          <ac:spMkLst>
            <pc:docMk/>
            <pc:sldMk cId="639844631" sldId="345"/>
            <ac:spMk id="64" creationId="{D162DC33-580E-4D3B-BB7B-32BE943B4A25}"/>
          </ac:spMkLst>
        </pc:spChg>
        <pc:spChg chg="add del mod">
          <ac:chgData name="Anderson, Jill, (DMC St. Paul)" userId="97cbfcd0-1025-4c85-ab92-7f209a4006cd" providerId="ADAL" clId="{A2A1D242-23DA-4A26-B4CE-3C4C3B8FF685}" dt="2022-05-16T15:44:22.079" v="51" actId="478"/>
          <ac:spMkLst>
            <pc:docMk/>
            <pc:sldMk cId="639844631" sldId="345"/>
            <ac:spMk id="69" creationId="{28921A7C-0ADF-4AAD-B516-E38224E937D1}"/>
          </ac:spMkLst>
        </pc:spChg>
        <pc:spChg chg="add del mod">
          <ac:chgData name="Anderson, Jill, (DMC St. Paul)" userId="97cbfcd0-1025-4c85-ab92-7f209a4006cd" providerId="ADAL" clId="{A2A1D242-23DA-4A26-B4CE-3C4C3B8FF685}" dt="2022-05-16T15:44:26.096" v="53" actId="478"/>
          <ac:spMkLst>
            <pc:docMk/>
            <pc:sldMk cId="639844631" sldId="345"/>
            <ac:spMk id="71" creationId="{8D003E0A-9B8D-49C9-8535-BA06521A2606}"/>
          </ac:spMkLst>
        </pc:spChg>
        <pc:grpChg chg="add del mod">
          <ac:chgData name="Anderson, Jill, (DMC St. Paul)" userId="97cbfcd0-1025-4c85-ab92-7f209a4006cd" providerId="ADAL" clId="{A2A1D242-23DA-4A26-B4CE-3C4C3B8FF685}" dt="2022-05-16T15:44:19.631" v="50" actId="478"/>
          <ac:grpSpMkLst>
            <pc:docMk/>
            <pc:sldMk cId="639844631" sldId="345"/>
            <ac:grpSpMk id="61" creationId="{A292E240-7EFA-420E-A8A4-74783BA53BA0}"/>
          </ac:grpSpMkLst>
        </pc:grpChg>
        <pc:picChg chg="mod">
          <ac:chgData name="Anderson, Jill, (DMC St. Paul)" userId="97cbfcd0-1025-4c85-ab92-7f209a4006cd" providerId="ADAL" clId="{A2A1D242-23DA-4A26-B4CE-3C4C3B8FF685}" dt="2022-05-16T15:38:50.661" v="11" actId="1076"/>
          <ac:picMkLst>
            <pc:docMk/>
            <pc:sldMk cId="639844631" sldId="345"/>
            <ac:picMk id="10" creationId="{A3C25B0F-7AA4-4A92-AE88-845441E94EE9}"/>
          </ac:picMkLst>
        </pc:picChg>
        <pc:cxnChg chg="del">
          <ac:chgData name="Anderson, Jill, (DMC St. Paul)" userId="97cbfcd0-1025-4c85-ab92-7f209a4006cd" providerId="ADAL" clId="{A2A1D242-23DA-4A26-B4CE-3C4C3B8FF685}" dt="2022-05-16T15:40:01.971" v="27" actId="478"/>
          <ac:cxnSpMkLst>
            <pc:docMk/>
            <pc:sldMk cId="639844631" sldId="345"/>
            <ac:cxnSpMk id="25" creationId="{F2A08B10-BCC1-4E65-85F3-D52FBD1CA05E}"/>
          </ac:cxnSpMkLst>
        </pc:cxnChg>
        <pc:cxnChg chg="del">
          <ac:chgData name="Anderson, Jill, (DMC St. Paul)" userId="97cbfcd0-1025-4c85-ab92-7f209a4006cd" providerId="ADAL" clId="{A2A1D242-23DA-4A26-B4CE-3C4C3B8FF685}" dt="2022-05-16T15:40:03.908" v="28" actId="478"/>
          <ac:cxnSpMkLst>
            <pc:docMk/>
            <pc:sldMk cId="639844631" sldId="345"/>
            <ac:cxnSpMk id="26" creationId="{7AB2736E-78C6-46E2-90E4-92179BE5AA15}"/>
          </ac:cxnSpMkLst>
        </pc:cxnChg>
        <pc:cxnChg chg="del">
          <ac:chgData name="Anderson, Jill, (DMC St. Paul)" userId="97cbfcd0-1025-4c85-ab92-7f209a4006cd" providerId="ADAL" clId="{A2A1D242-23DA-4A26-B4CE-3C4C3B8FF685}" dt="2022-05-16T15:40:05.481" v="29" actId="478"/>
          <ac:cxnSpMkLst>
            <pc:docMk/>
            <pc:sldMk cId="639844631" sldId="345"/>
            <ac:cxnSpMk id="27" creationId="{6B907377-B71D-4024-9889-E20E49C64E18}"/>
          </ac:cxnSpMkLst>
        </pc:cxnChg>
        <pc:cxnChg chg="del">
          <ac:chgData name="Anderson, Jill, (DMC St. Paul)" userId="97cbfcd0-1025-4c85-ab92-7f209a4006cd" providerId="ADAL" clId="{A2A1D242-23DA-4A26-B4CE-3C4C3B8FF685}" dt="2022-05-16T15:40:07.362" v="30" actId="478"/>
          <ac:cxnSpMkLst>
            <pc:docMk/>
            <pc:sldMk cId="639844631" sldId="345"/>
            <ac:cxnSpMk id="34" creationId="{998DE93E-6AA7-467C-A5E4-733058B5872D}"/>
          </ac:cxnSpMkLst>
        </pc:cxnChg>
        <pc:cxnChg chg="add del mod">
          <ac:chgData name="Anderson, Jill, (DMC St. Paul)" userId="97cbfcd0-1025-4c85-ab92-7f209a4006cd" providerId="ADAL" clId="{A2A1D242-23DA-4A26-B4CE-3C4C3B8FF685}" dt="2022-05-16T15:44:23.403" v="52" actId="478"/>
          <ac:cxnSpMkLst>
            <pc:docMk/>
            <pc:sldMk cId="639844631" sldId="345"/>
            <ac:cxnSpMk id="68" creationId="{C8B1F130-E49C-43B0-ABDE-A468FFBFC6E6}"/>
          </ac:cxnSpMkLst>
        </pc:cxnChg>
        <pc:cxnChg chg="add del mod">
          <ac:chgData name="Anderson, Jill, (DMC St. Paul)" userId="97cbfcd0-1025-4c85-ab92-7f209a4006cd" providerId="ADAL" clId="{A2A1D242-23DA-4A26-B4CE-3C4C3B8FF685}" dt="2022-05-16T15:40:08.981" v="31" actId="478"/>
          <ac:cxnSpMkLst>
            <pc:docMk/>
            <pc:sldMk cId="639844631" sldId="345"/>
            <ac:cxnSpMk id="72" creationId="{34B2239D-EC35-4348-872E-EF9E33CFF7B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70795-CDD2-4EF9-9238-CAABCA574EBB}" type="doc">
      <dgm:prSet loTypeId="urn:microsoft.com/office/officeart/2005/8/layout/lProcess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666C1E0-2D28-4998-89B5-11368D4EB472}">
      <dgm:prSet/>
      <dgm:spPr>
        <a:solidFill>
          <a:srgbClr val="339933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Veteran Data and Integration</a:t>
          </a:r>
        </a:p>
      </dgm:t>
    </dgm:pt>
    <dgm:pt modelId="{2F5A12C6-B31D-4AC7-A2D9-24D94AFFE803}" type="parTrans" cxnId="{99CAFA9F-3A6A-4EB6-9A75-F32E236ECB59}">
      <dgm:prSet/>
      <dgm:spPr/>
      <dgm:t>
        <a:bodyPr/>
        <a:lstStyle/>
        <a:p>
          <a:endParaRPr lang="en-US"/>
        </a:p>
      </dgm:t>
    </dgm:pt>
    <dgm:pt modelId="{0FC3C13D-C3E9-4F5D-8935-43446E15A891}" type="sibTrans" cxnId="{99CAFA9F-3A6A-4EB6-9A75-F32E236ECB59}">
      <dgm:prSet/>
      <dgm:spPr/>
      <dgm:t>
        <a:bodyPr/>
        <a:lstStyle/>
        <a:p>
          <a:endParaRPr lang="en-US"/>
        </a:p>
      </dgm:t>
    </dgm:pt>
    <dgm:pt modelId="{79862EAE-C7EC-4B61-88E3-00E9EA2178A5}">
      <dgm:prSet/>
      <dgm:spPr/>
      <dgm:t>
        <a:bodyPr/>
        <a:lstStyle/>
        <a:p>
          <a:r>
            <a:rPr lang="en-US" dirty="0"/>
            <a:t>Veterans accessing their personal benefit and copayment debt information</a:t>
          </a:r>
        </a:p>
      </dgm:t>
    </dgm:pt>
    <dgm:pt modelId="{74F7D9A7-F1A6-46F5-B4ED-AA13F11E72C7}" type="parTrans" cxnId="{FBD23E63-DE7D-483F-92DD-C4AECCCE01E6}">
      <dgm:prSet/>
      <dgm:spPr/>
      <dgm:t>
        <a:bodyPr/>
        <a:lstStyle/>
        <a:p>
          <a:endParaRPr lang="en-US"/>
        </a:p>
      </dgm:t>
    </dgm:pt>
    <dgm:pt modelId="{4DC8A11E-43F8-4FFB-8929-3C67824577DF}" type="sibTrans" cxnId="{FBD23E63-DE7D-483F-92DD-C4AECCCE01E6}">
      <dgm:prSet/>
      <dgm:spPr/>
      <dgm:t>
        <a:bodyPr/>
        <a:lstStyle/>
        <a:p>
          <a:endParaRPr lang="en-US"/>
        </a:p>
      </dgm:t>
    </dgm:pt>
    <dgm:pt modelId="{DBF48A00-9500-4D41-9DA9-27033ECFFAE3}">
      <dgm:prSet/>
      <dgm:spPr/>
      <dgm:t>
        <a:bodyPr/>
        <a:lstStyle/>
        <a:p>
          <a:r>
            <a:rPr lang="en-US" dirty="0"/>
            <a:t>Uniting with other VA services</a:t>
          </a:r>
        </a:p>
      </dgm:t>
    </dgm:pt>
    <dgm:pt modelId="{554E7C0B-FFEF-4854-A5CB-E73B34CACD33}" type="parTrans" cxnId="{AA2E8AD1-D36C-470B-9909-B918A338A438}">
      <dgm:prSet/>
      <dgm:spPr/>
      <dgm:t>
        <a:bodyPr/>
        <a:lstStyle/>
        <a:p>
          <a:endParaRPr lang="en-US"/>
        </a:p>
      </dgm:t>
    </dgm:pt>
    <dgm:pt modelId="{50CB6194-9925-4A0E-9CA9-EF067496ED1A}" type="sibTrans" cxnId="{AA2E8AD1-D36C-470B-9909-B918A338A438}">
      <dgm:prSet/>
      <dgm:spPr/>
      <dgm:t>
        <a:bodyPr/>
        <a:lstStyle/>
        <a:p>
          <a:endParaRPr lang="en-US"/>
        </a:p>
      </dgm:t>
    </dgm:pt>
    <dgm:pt modelId="{2B73D41C-79DF-4ABD-A8E5-427F40E2BD68}">
      <dgm:prSet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Communication to Veteran</a:t>
          </a:r>
        </a:p>
      </dgm:t>
    </dgm:pt>
    <dgm:pt modelId="{0BFDE68B-E8B1-4835-BDC2-8A28EFB4F15F}" type="parTrans" cxnId="{55A7A4B5-E1F8-4C7D-BF87-66615298450A}">
      <dgm:prSet/>
      <dgm:spPr/>
      <dgm:t>
        <a:bodyPr/>
        <a:lstStyle/>
        <a:p>
          <a:endParaRPr lang="en-US"/>
        </a:p>
      </dgm:t>
    </dgm:pt>
    <dgm:pt modelId="{4D06030B-F635-479E-BD2A-D1D48DEE98D1}" type="sibTrans" cxnId="{55A7A4B5-E1F8-4C7D-BF87-66615298450A}">
      <dgm:prSet/>
      <dgm:spPr/>
      <dgm:t>
        <a:bodyPr/>
        <a:lstStyle/>
        <a:p>
          <a:endParaRPr lang="en-US"/>
        </a:p>
      </dgm:t>
    </dgm:pt>
    <dgm:pt modelId="{8F6C65EB-9F19-4153-A59B-FAC3283C43D2}">
      <dgm:prSet/>
      <dgm:spPr/>
      <dgm:t>
        <a:bodyPr/>
        <a:lstStyle/>
        <a:p>
          <a:r>
            <a:rPr lang="en-US" dirty="0"/>
            <a:t>Providing timely notifications to the Veteran of a change in their account</a:t>
          </a:r>
        </a:p>
      </dgm:t>
    </dgm:pt>
    <dgm:pt modelId="{E293DE8E-2B89-4F4A-9BD1-2F7AF600E98A}" type="parTrans" cxnId="{8C35B71E-8FF3-4CB4-BA1B-21A9235AB0C6}">
      <dgm:prSet/>
      <dgm:spPr/>
      <dgm:t>
        <a:bodyPr/>
        <a:lstStyle/>
        <a:p>
          <a:endParaRPr lang="en-US"/>
        </a:p>
      </dgm:t>
    </dgm:pt>
    <dgm:pt modelId="{40AF5C51-2CBE-405A-ADE8-4EFF753844B8}" type="sibTrans" cxnId="{8C35B71E-8FF3-4CB4-BA1B-21A9235AB0C6}">
      <dgm:prSet/>
      <dgm:spPr/>
      <dgm:t>
        <a:bodyPr/>
        <a:lstStyle/>
        <a:p>
          <a:endParaRPr lang="en-US"/>
        </a:p>
      </dgm:t>
    </dgm:pt>
    <dgm:pt modelId="{67A23409-D4AD-48E8-85E9-9468173AB5CF}">
      <dgm:prSet/>
      <dgm:spPr/>
      <dgm:t>
        <a:bodyPr/>
        <a:lstStyle/>
        <a:p>
          <a:r>
            <a:rPr lang="en-US" dirty="0"/>
            <a:t>Alerting Veterans to a change in their account status</a:t>
          </a:r>
        </a:p>
      </dgm:t>
    </dgm:pt>
    <dgm:pt modelId="{8ABD6206-7C99-43F5-9E54-EFBBB91D30D5}" type="parTrans" cxnId="{B4AB12E9-AAE0-46FB-B21E-9C6766BA7E8C}">
      <dgm:prSet/>
      <dgm:spPr/>
      <dgm:t>
        <a:bodyPr/>
        <a:lstStyle/>
        <a:p>
          <a:endParaRPr lang="en-US"/>
        </a:p>
      </dgm:t>
    </dgm:pt>
    <dgm:pt modelId="{5D137A39-E4A1-4A5D-9023-2DB7E388274D}" type="sibTrans" cxnId="{B4AB12E9-AAE0-46FB-B21E-9C6766BA7E8C}">
      <dgm:prSet/>
      <dgm:spPr/>
      <dgm:t>
        <a:bodyPr/>
        <a:lstStyle/>
        <a:p>
          <a:endParaRPr lang="en-US"/>
        </a:p>
      </dgm:t>
    </dgm:pt>
    <dgm:pt modelId="{DF22A190-324D-4A7D-BB12-100C4614D306}">
      <dgm:prSet/>
      <dgm:spPr>
        <a:solidFill>
          <a:schemeClr val="accent4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Request from Veteran</a:t>
          </a:r>
        </a:p>
      </dgm:t>
    </dgm:pt>
    <dgm:pt modelId="{B5FF331A-ECCD-4151-AF26-9AE0C1775DCD}" type="parTrans" cxnId="{E0620C1B-7E95-4D23-A965-4E1F05A8642D}">
      <dgm:prSet/>
      <dgm:spPr/>
      <dgm:t>
        <a:bodyPr/>
        <a:lstStyle/>
        <a:p>
          <a:endParaRPr lang="en-US"/>
        </a:p>
      </dgm:t>
    </dgm:pt>
    <dgm:pt modelId="{830F8332-8025-408C-B03E-AAEE1996B3EB}" type="sibTrans" cxnId="{E0620C1B-7E95-4D23-A965-4E1F05A8642D}">
      <dgm:prSet/>
      <dgm:spPr/>
      <dgm:t>
        <a:bodyPr/>
        <a:lstStyle/>
        <a:p>
          <a:endParaRPr lang="en-US"/>
        </a:p>
      </dgm:t>
    </dgm:pt>
    <dgm:pt modelId="{B7CA3ECA-6F3A-42E1-9251-3335468E0BA3}">
      <dgm:prSet/>
      <dgm:spPr/>
      <dgm:t>
        <a:bodyPr/>
        <a:lstStyle/>
        <a:p>
          <a:r>
            <a:rPr lang="en-US" dirty="0"/>
            <a:t>Enabling Veterans to submit VA required forms electronically</a:t>
          </a:r>
        </a:p>
      </dgm:t>
    </dgm:pt>
    <dgm:pt modelId="{8710377D-0AF9-4A30-BA93-3498ECC1A1BF}" type="sibTrans" cxnId="{E4CC315F-753C-4C3E-B15E-F98E46873680}">
      <dgm:prSet/>
      <dgm:spPr/>
      <dgm:t>
        <a:bodyPr/>
        <a:lstStyle/>
        <a:p>
          <a:endParaRPr lang="en-US"/>
        </a:p>
      </dgm:t>
    </dgm:pt>
    <dgm:pt modelId="{1515311D-C185-465F-ADBC-C8DCEF112A3B}" type="parTrans" cxnId="{E4CC315F-753C-4C3E-B15E-F98E46873680}">
      <dgm:prSet/>
      <dgm:spPr/>
      <dgm:t>
        <a:bodyPr/>
        <a:lstStyle/>
        <a:p>
          <a:endParaRPr lang="en-US"/>
        </a:p>
      </dgm:t>
    </dgm:pt>
    <dgm:pt modelId="{A6079C23-0B0B-463D-AF6C-67627CC94230}">
      <dgm:prSet/>
      <dgm:spPr/>
      <dgm:t>
        <a:bodyPr/>
        <a:lstStyle/>
        <a:p>
          <a:r>
            <a:rPr lang="en-US" dirty="0"/>
            <a:t>Offering Veterans, the ability to manage their account</a:t>
          </a:r>
        </a:p>
      </dgm:t>
    </dgm:pt>
    <dgm:pt modelId="{E3EBC78B-C912-4C78-984F-907FC7B7A7E0}" type="sibTrans" cxnId="{69B78F86-5B7C-4503-B59C-2E74F8ECB94E}">
      <dgm:prSet/>
      <dgm:spPr/>
      <dgm:t>
        <a:bodyPr/>
        <a:lstStyle/>
        <a:p>
          <a:endParaRPr lang="en-US"/>
        </a:p>
      </dgm:t>
    </dgm:pt>
    <dgm:pt modelId="{F17141D4-F459-4D7A-B509-58BED0963E8C}" type="parTrans" cxnId="{69B78F86-5B7C-4503-B59C-2E74F8ECB94E}">
      <dgm:prSet/>
      <dgm:spPr/>
      <dgm:t>
        <a:bodyPr/>
        <a:lstStyle/>
        <a:p>
          <a:endParaRPr lang="en-US"/>
        </a:p>
      </dgm:t>
    </dgm:pt>
    <dgm:pt modelId="{A9753B03-CF44-4028-A1E0-AD81E5A13607}">
      <dgm:prSet/>
      <dgm:spPr>
        <a:solidFill>
          <a:schemeClr val="bg1">
            <a:lumMod val="6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/>
            <a:t>Reduce Financial Hardship</a:t>
          </a:r>
        </a:p>
      </dgm:t>
    </dgm:pt>
    <dgm:pt modelId="{585D0C5E-8C51-4C5C-B5AA-5A64C8FDFC16}" type="sibTrans" cxnId="{9AD7DDAC-9157-46E8-A325-6B621402C352}">
      <dgm:prSet/>
      <dgm:spPr/>
      <dgm:t>
        <a:bodyPr/>
        <a:lstStyle/>
        <a:p>
          <a:endParaRPr lang="en-US"/>
        </a:p>
      </dgm:t>
    </dgm:pt>
    <dgm:pt modelId="{4E1A0D24-9D8F-4AFF-AB56-F99241D83357}" type="parTrans" cxnId="{9AD7DDAC-9157-46E8-A325-6B621402C352}">
      <dgm:prSet/>
      <dgm:spPr/>
      <dgm:t>
        <a:bodyPr/>
        <a:lstStyle/>
        <a:p>
          <a:endParaRPr lang="en-US"/>
        </a:p>
      </dgm:t>
    </dgm:pt>
    <dgm:pt modelId="{191639BD-273B-4B95-9D97-749BC75217F2}" type="pres">
      <dgm:prSet presAssocID="{50870795-CDD2-4EF9-9238-CAABCA574EBB}" presName="theList" presStyleCnt="0">
        <dgm:presLayoutVars>
          <dgm:dir/>
          <dgm:animLvl val="lvl"/>
          <dgm:resizeHandles val="exact"/>
        </dgm:presLayoutVars>
      </dgm:prSet>
      <dgm:spPr/>
    </dgm:pt>
    <dgm:pt modelId="{CD8F7911-68C7-4250-8A16-2E66E59C7E35}" type="pres">
      <dgm:prSet presAssocID="{C666C1E0-2D28-4998-89B5-11368D4EB472}" presName="compNode" presStyleCnt="0"/>
      <dgm:spPr/>
    </dgm:pt>
    <dgm:pt modelId="{84B188D7-52F1-4159-BA90-657038EFE8DE}" type="pres">
      <dgm:prSet presAssocID="{C666C1E0-2D28-4998-89B5-11368D4EB472}" presName="aNode" presStyleLbl="bgShp" presStyleIdx="0" presStyleCnt="4" custLinFactX="-8447" custLinFactNeighborX="-100000"/>
      <dgm:spPr/>
    </dgm:pt>
    <dgm:pt modelId="{2BA2F596-B194-4C1A-A6AD-A4DDC56E53FD}" type="pres">
      <dgm:prSet presAssocID="{C666C1E0-2D28-4998-89B5-11368D4EB472}" presName="textNode" presStyleLbl="bgShp" presStyleIdx="0" presStyleCnt="4"/>
      <dgm:spPr/>
    </dgm:pt>
    <dgm:pt modelId="{C17CF834-896B-47A8-ACA8-0ADA6EC94F7F}" type="pres">
      <dgm:prSet presAssocID="{C666C1E0-2D28-4998-89B5-11368D4EB472}" presName="compChildNode" presStyleCnt="0"/>
      <dgm:spPr/>
    </dgm:pt>
    <dgm:pt modelId="{385689A2-55EF-46E8-A535-46AE1D459CA6}" type="pres">
      <dgm:prSet presAssocID="{C666C1E0-2D28-4998-89B5-11368D4EB472}" presName="theInnerList" presStyleCnt="0"/>
      <dgm:spPr/>
    </dgm:pt>
    <dgm:pt modelId="{4FB7B352-8876-415D-A05C-667750881612}" type="pres">
      <dgm:prSet presAssocID="{79862EAE-C7EC-4B61-88E3-00E9EA2178A5}" presName="childNode" presStyleLbl="node1" presStyleIdx="0" presStyleCnt="6">
        <dgm:presLayoutVars>
          <dgm:bulletEnabled val="1"/>
        </dgm:presLayoutVars>
      </dgm:prSet>
      <dgm:spPr/>
    </dgm:pt>
    <dgm:pt modelId="{D309CA74-57ED-4F32-B93D-8477B6634B86}" type="pres">
      <dgm:prSet presAssocID="{79862EAE-C7EC-4B61-88E3-00E9EA2178A5}" presName="aSpace2" presStyleCnt="0"/>
      <dgm:spPr/>
    </dgm:pt>
    <dgm:pt modelId="{E0CD77E5-BFAF-44C8-996C-43C4EC38886F}" type="pres">
      <dgm:prSet presAssocID="{DBF48A00-9500-4D41-9DA9-27033ECFFAE3}" presName="childNode" presStyleLbl="node1" presStyleIdx="1" presStyleCnt="6">
        <dgm:presLayoutVars>
          <dgm:bulletEnabled val="1"/>
        </dgm:presLayoutVars>
      </dgm:prSet>
      <dgm:spPr/>
    </dgm:pt>
    <dgm:pt modelId="{6211ED71-52F0-4BBD-B7FC-654B8E6000AF}" type="pres">
      <dgm:prSet presAssocID="{C666C1E0-2D28-4998-89B5-11368D4EB472}" presName="aSpace" presStyleCnt="0"/>
      <dgm:spPr/>
    </dgm:pt>
    <dgm:pt modelId="{7DFBBD04-6689-4982-AEE4-C66EC1F9C2E0}" type="pres">
      <dgm:prSet presAssocID="{2B73D41C-79DF-4ABD-A8E5-427F40E2BD68}" presName="compNode" presStyleCnt="0"/>
      <dgm:spPr/>
    </dgm:pt>
    <dgm:pt modelId="{1BDAC6D4-E2E5-493B-BED5-2A1B216EC86A}" type="pres">
      <dgm:prSet presAssocID="{2B73D41C-79DF-4ABD-A8E5-427F40E2BD68}" presName="aNode" presStyleLbl="bgShp" presStyleIdx="1" presStyleCnt="4"/>
      <dgm:spPr/>
    </dgm:pt>
    <dgm:pt modelId="{61FD77D8-B917-47FB-B5EE-4802A9AC195C}" type="pres">
      <dgm:prSet presAssocID="{2B73D41C-79DF-4ABD-A8E5-427F40E2BD68}" presName="textNode" presStyleLbl="bgShp" presStyleIdx="1" presStyleCnt="4"/>
      <dgm:spPr/>
    </dgm:pt>
    <dgm:pt modelId="{44D7A905-7AB3-4D87-A2F1-00290220C0FB}" type="pres">
      <dgm:prSet presAssocID="{2B73D41C-79DF-4ABD-A8E5-427F40E2BD68}" presName="compChildNode" presStyleCnt="0"/>
      <dgm:spPr/>
    </dgm:pt>
    <dgm:pt modelId="{7EFE4739-3FA8-41E8-B0E0-15CD3BF07C6C}" type="pres">
      <dgm:prSet presAssocID="{2B73D41C-79DF-4ABD-A8E5-427F40E2BD68}" presName="theInnerList" presStyleCnt="0"/>
      <dgm:spPr/>
    </dgm:pt>
    <dgm:pt modelId="{44436503-B387-4C1D-8D83-79ADC74E735F}" type="pres">
      <dgm:prSet presAssocID="{8F6C65EB-9F19-4153-A59B-FAC3283C43D2}" presName="childNode" presStyleLbl="node1" presStyleIdx="2" presStyleCnt="6">
        <dgm:presLayoutVars>
          <dgm:bulletEnabled val="1"/>
        </dgm:presLayoutVars>
      </dgm:prSet>
      <dgm:spPr/>
    </dgm:pt>
    <dgm:pt modelId="{2AFC7444-871A-48E1-BE2D-EA5656F2A22C}" type="pres">
      <dgm:prSet presAssocID="{8F6C65EB-9F19-4153-A59B-FAC3283C43D2}" presName="aSpace2" presStyleCnt="0"/>
      <dgm:spPr/>
    </dgm:pt>
    <dgm:pt modelId="{A7046CC7-F115-42B3-947B-BFBC63326D5C}" type="pres">
      <dgm:prSet presAssocID="{67A23409-D4AD-48E8-85E9-9468173AB5CF}" presName="childNode" presStyleLbl="node1" presStyleIdx="3" presStyleCnt="6">
        <dgm:presLayoutVars>
          <dgm:bulletEnabled val="1"/>
        </dgm:presLayoutVars>
      </dgm:prSet>
      <dgm:spPr/>
    </dgm:pt>
    <dgm:pt modelId="{DDC7ABE8-3652-4D50-98EB-40EAC45ED5D7}" type="pres">
      <dgm:prSet presAssocID="{2B73D41C-79DF-4ABD-A8E5-427F40E2BD68}" presName="aSpace" presStyleCnt="0"/>
      <dgm:spPr/>
    </dgm:pt>
    <dgm:pt modelId="{A6AEAF0F-EB23-42D0-9B39-5535FCC9C5FB}" type="pres">
      <dgm:prSet presAssocID="{DF22A190-324D-4A7D-BB12-100C4614D306}" presName="compNode" presStyleCnt="0"/>
      <dgm:spPr/>
    </dgm:pt>
    <dgm:pt modelId="{99C896C1-5F63-4590-B800-70DEEA7AF628}" type="pres">
      <dgm:prSet presAssocID="{DF22A190-324D-4A7D-BB12-100C4614D306}" presName="aNode" presStyleLbl="bgShp" presStyleIdx="2" presStyleCnt="4" custLinFactNeighborX="-1007" custLinFactNeighborY="-10"/>
      <dgm:spPr/>
    </dgm:pt>
    <dgm:pt modelId="{1C437757-CD6E-4F0A-BBB3-9F45DEB8E074}" type="pres">
      <dgm:prSet presAssocID="{DF22A190-324D-4A7D-BB12-100C4614D306}" presName="textNode" presStyleLbl="bgShp" presStyleIdx="2" presStyleCnt="4"/>
      <dgm:spPr/>
    </dgm:pt>
    <dgm:pt modelId="{2BFF1687-0065-4B8B-B47B-083180885B00}" type="pres">
      <dgm:prSet presAssocID="{DF22A190-324D-4A7D-BB12-100C4614D306}" presName="compChildNode" presStyleCnt="0"/>
      <dgm:spPr/>
    </dgm:pt>
    <dgm:pt modelId="{61C19F76-4FEB-4B52-AFFE-0A7F998F55E3}" type="pres">
      <dgm:prSet presAssocID="{DF22A190-324D-4A7D-BB12-100C4614D306}" presName="theInnerList" presStyleCnt="0"/>
      <dgm:spPr/>
    </dgm:pt>
    <dgm:pt modelId="{DBD1CCA4-F7D7-4EB3-8E7E-4FB79B60614E}" type="pres">
      <dgm:prSet presAssocID="{B7CA3ECA-6F3A-42E1-9251-3335468E0BA3}" presName="childNode" presStyleLbl="node1" presStyleIdx="4" presStyleCnt="6">
        <dgm:presLayoutVars>
          <dgm:bulletEnabled val="1"/>
        </dgm:presLayoutVars>
      </dgm:prSet>
      <dgm:spPr/>
    </dgm:pt>
    <dgm:pt modelId="{F04383ED-57BB-41F5-A18F-53B79287A8E9}" type="pres">
      <dgm:prSet presAssocID="{B7CA3ECA-6F3A-42E1-9251-3335468E0BA3}" presName="aSpace2" presStyleCnt="0"/>
      <dgm:spPr/>
    </dgm:pt>
    <dgm:pt modelId="{CDA42724-2274-46B8-92DD-480FBDA31E5C}" type="pres">
      <dgm:prSet presAssocID="{A6079C23-0B0B-463D-AF6C-67627CC94230}" presName="childNode" presStyleLbl="node1" presStyleIdx="5" presStyleCnt="6">
        <dgm:presLayoutVars>
          <dgm:bulletEnabled val="1"/>
        </dgm:presLayoutVars>
      </dgm:prSet>
      <dgm:spPr/>
    </dgm:pt>
    <dgm:pt modelId="{CD54CC32-5FEF-4EF5-B99A-751FB6EFB61D}" type="pres">
      <dgm:prSet presAssocID="{DF22A190-324D-4A7D-BB12-100C4614D306}" presName="aSpace" presStyleCnt="0"/>
      <dgm:spPr/>
    </dgm:pt>
    <dgm:pt modelId="{0911E58F-1A14-4EA5-830D-C8C742EF5060}" type="pres">
      <dgm:prSet presAssocID="{A9753B03-CF44-4028-A1E0-AD81E5A13607}" presName="compNode" presStyleCnt="0"/>
      <dgm:spPr/>
    </dgm:pt>
    <dgm:pt modelId="{FFC4910D-53FA-4917-90CD-14C7810C0E9D}" type="pres">
      <dgm:prSet presAssocID="{A9753B03-CF44-4028-A1E0-AD81E5A13607}" presName="aNode" presStyleLbl="bgShp" presStyleIdx="3" presStyleCnt="4" custLinFactNeighborX="39" custLinFactNeighborY="-1289"/>
      <dgm:spPr/>
    </dgm:pt>
    <dgm:pt modelId="{6B6A6A2F-DE25-45BB-87C0-B26591F36CAE}" type="pres">
      <dgm:prSet presAssocID="{A9753B03-CF44-4028-A1E0-AD81E5A13607}" presName="textNode" presStyleLbl="bgShp" presStyleIdx="3" presStyleCnt="4"/>
      <dgm:spPr/>
    </dgm:pt>
    <dgm:pt modelId="{35470DA8-18C3-48CB-9091-B8BDC5DDEE1A}" type="pres">
      <dgm:prSet presAssocID="{A9753B03-CF44-4028-A1E0-AD81E5A13607}" presName="compChildNode" presStyleCnt="0"/>
      <dgm:spPr/>
    </dgm:pt>
    <dgm:pt modelId="{F21DA960-D740-48A0-AAB8-1698365DDD6A}" type="pres">
      <dgm:prSet presAssocID="{A9753B03-CF44-4028-A1E0-AD81E5A13607}" presName="theInnerList" presStyleCnt="0"/>
      <dgm:spPr/>
    </dgm:pt>
  </dgm:ptLst>
  <dgm:cxnLst>
    <dgm:cxn modelId="{FE76A309-2311-4745-81C3-ED734F8108EE}" type="presOf" srcId="{DF22A190-324D-4A7D-BB12-100C4614D306}" destId="{99C896C1-5F63-4590-B800-70DEEA7AF628}" srcOrd="0" destOrd="0" presId="urn:microsoft.com/office/officeart/2005/8/layout/lProcess2"/>
    <dgm:cxn modelId="{BF02720F-32F6-4E32-A9C3-0FD10A832C76}" type="presOf" srcId="{C666C1E0-2D28-4998-89B5-11368D4EB472}" destId="{2BA2F596-B194-4C1A-A6AD-A4DDC56E53FD}" srcOrd="1" destOrd="0" presId="urn:microsoft.com/office/officeart/2005/8/layout/lProcess2"/>
    <dgm:cxn modelId="{5C990410-BF34-41F7-AE26-DE710DDAE0A2}" type="presOf" srcId="{2B73D41C-79DF-4ABD-A8E5-427F40E2BD68}" destId="{1BDAC6D4-E2E5-493B-BED5-2A1B216EC86A}" srcOrd="0" destOrd="0" presId="urn:microsoft.com/office/officeart/2005/8/layout/lProcess2"/>
    <dgm:cxn modelId="{E0620C1B-7E95-4D23-A965-4E1F05A8642D}" srcId="{50870795-CDD2-4EF9-9238-CAABCA574EBB}" destId="{DF22A190-324D-4A7D-BB12-100C4614D306}" srcOrd="2" destOrd="0" parTransId="{B5FF331A-ECCD-4151-AF26-9AE0C1775DCD}" sibTransId="{830F8332-8025-408C-B03E-AAEE1996B3EB}"/>
    <dgm:cxn modelId="{8C35B71E-8FF3-4CB4-BA1B-21A9235AB0C6}" srcId="{2B73D41C-79DF-4ABD-A8E5-427F40E2BD68}" destId="{8F6C65EB-9F19-4153-A59B-FAC3283C43D2}" srcOrd="0" destOrd="0" parTransId="{E293DE8E-2B89-4F4A-9BD1-2F7AF600E98A}" sibTransId="{40AF5C51-2CBE-405A-ADE8-4EFF753844B8}"/>
    <dgm:cxn modelId="{3E692E24-67E2-4FD5-A736-6654198D2A90}" type="presOf" srcId="{A6079C23-0B0B-463D-AF6C-67627CC94230}" destId="{CDA42724-2274-46B8-92DD-480FBDA31E5C}" srcOrd="0" destOrd="0" presId="urn:microsoft.com/office/officeart/2005/8/layout/lProcess2"/>
    <dgm:cxn modelId="{B364E525-39B3-46FA-8D9E-74CD026C86BF}" type="presOf" srcId="{DBF48A00-9500-4D41-9DA9-27033ECFFAE3}" destId="{E0CD77E5-BFAF-44C8-996C-43C4EC38886F}" srcOrd="0" destOrd="0" presId="urn:microsoft.com/office/officeart/2005/8/layout/lProcess2"/>
    <dgm:cxn modelId="{B1322238-574A-4AF1-AFE1-437BBA65D306}" type="presOf" srcId="{DF22A190-324D-4A7D-BB12-100C4614D306}" destId="{1C437757-CD6E-4F0A-BBB3-9F45DEB8E074}" srcOrd="1" destOrd="0" presId="urn:microsoft.com/office/officeart/2005/8/layout/lProcess2"/>
    <dgm:cxn modelId="{6E61F039-49F1-402C-B9C6-5AB24451672E}" type="presOf" srcId="{67A23409-D4AD-48E8-85E9-9468173AB5CF}" destId="{A7046CC7-F115-42B3-947B-BFBC63326D5C}" srcOrd="0" destOrd="0" presId="urn:microsoft.com/office/officeart/2005/8/layout/lProcess2"/>
    <dgm:cxn modelId="{8C70D948-019C-4280-BF3B-C898DC768B73}" type="presOf" srcId="{2B73D41C-79DF-4ABD-A8E5-427F40E2BD68}" destId="{61FD77D8-B917-47FB-B5EE-4802A9AC195C}" srcOrd="1" destOrd="0" presId="urn:microsoft.com/office/officeart/2005/8/layout/lProcess2"/>
    <dgm:cxn modelId="{E4CC315F-753C-4C3E-B15E-F98E46873680}" srcId="{DF22A190-324D-4A7D-BB12-100C4614D306}" destId="{B7CA3ECA-6F3A-42E1-9251-3335468E0BA3}" srcOrd="0" destOrd="0" parTransId="{1515311D-C185-465F-ADBC-C8DCEF112A3B}" sibTransId="{8710377D-0AF9-4A30-BA93-3498ECC1A1BF}"/>
    <dgm:cxn modelId="{FBD23E63-DE7D-483F-92DD-C4AECCCE01E6}" srcId="{C666C1E0-2D28-4998-89B5-11368D4EB472}" destId="{79862EAE-C7EC-4B61-88E3-00E9EA2178A5}" srcOrd="0" destOrd="0" parTransId="{74F7D9A7-F1A6-46F5-B4ED-AA13F11E72C7}" sibTransId="{4DC8A11E-43F8-4FFB-8929-3C67824577DF}"/>
    <dgm:cxn modelId="{1A884B6D-1AB0-430D-9D92-DEAAAC01FB21}" type="presOf" srcId="{A9753B03-CF44-4028-A1E0-AD81E5A13607}" destId="{FFC4910D-53FA-4917-90CD-14C7810C0E9D}" srcOrd="0" destOrd="0" presId="urn:microsoft.com/office/officeart/2005/8/layout/lProcess2"/>
    <dgm:cxn modelId="{7254F476-50AE-4168-803A-BD7B816349E7}" type="presOf" srcId="{8F6C65EB-9F19-4153-A59B-FAC3283C43D2}" destId="{44436503-B387-4C1D-8D83-79ADC74E735F}" srcOrd="0" destOrd="0" presId="urn:microsoft.com/office/officeart/2005/8/layout/lProcess2"/>
    <dgm:cxn modelId="{82159684-46DB-4E70-9FBB-9E92422120F1}" type="presOf" srcId="{B7CA3ECA-6F3A-42E1-9251-3335468E0BA3}" destId="{DBD1CCA4-F7D7-4EB3-8E7E-4FB79B60614E}" srcOrd="0" destOrd="0" presId="urn:microsoft.com/office/officeart/2005/8/layout/lProcess2"/>
    <dgm:cxn modelId="{69B78F86-5B7C-4503-B59C-2E74F8ECB94E}" srcId="{DF22A190-324D-4A7D-BB12-100C4614D306}" destId="{A6079C23-0B0B-463D-AF6C-67627CC94230}" srcOrd="1" destOrd="0" parTransId="{F17141D4-F459-4D7A-B509-58BED0963E8C}" sibTransId="{E3EBC78B-C912-4C78-984F-907FC7B7A7E0}"/>
    <dgm:cxn modelId="{99D34598-EAF3-4ECE-B6CA-B5B8267ECEE3}" type="presOf" srcId="{50870795-CDD2-4EF9-9238-CAABCA574EBB}" destId="{191639BD-273B-4B95-9D97-749BC75217F2}" srcOrd="0" destOrd="0" presId="urn:microsoft.com/office/officeart/2005/8/layout/lProcess2"/>
    <dgm:cxn modelId="{9FC1839D-B4B4-4C0C-AB93-B91EE34BE21F}" type="presOf" srcId="{79862EAE-C7EC-4B61-88E3-00E9EA2178A5}" destId="{4FB7B352-8876-415D-A05C-667750881612}" srcOrd="0" destOrd="0" presId="urn:microsoft.com/office/officeart/2005/8/layout/lProcess2"/>
    <dgm:cxn modelId="{99CAFA9F-3A6A-4EB6-9A75-F32E236ECB59}" srcId="{50870795-CDD2-4EF9-9238-CAABCA574EBB}" destId="{C666C1E0-2D28-4998-89B5-11368D4EB472}" srcOrd="0" destOrd="0" parTransId="{2F5A12C6-B31D-4AC7-A2D9-24D94AFFE803}" sibTransId="{0FC3C13D-C3E9-4F5D-8935-43446E15A891}"/>
    <dgm:cxn modelId="{9AD7DDAC-9157-46E8-A325-6B621402C352}" srcId="{50870795-CDD2-4EF9-9238-CAABCA574EBB}" destId="{A9753B03-CF44-4028-A1E0-AD81E5A13607}" srcOrd="3" destOrd="0" parTransId="{4E1A0D24-9D8F-4AFF-AB56-F99241D83357}" sibTransId="{585D0C5E-8C51-4C5C-B5AA-5A64C8FDFC16}"/>
    <dgm:cxn modelId="{55A7A4B5-E1F8-4C7D-BF87-66615298450A}" srcId="{50870795-CDD2-4EF9-9238-CAABCA574EBB}" destId="{2B73D41C-79DF-4ABD-A8E5-427F40E2BD68}" srcOrd="1" destOrd="0" parTransId="{0BFDE68B-E8B1-4835-BDC2-8A28EFB4F15F}" sibTransId="{4D06030B-F635-479E-BD2A-D1D48DEE98D1}"/>
    <dgm:cxn modelId="{AA2E8AD1-D36C-470B-9909-B918A338A438}" srcId="{C666C1E0-2D28-4998-89B5-11368D4EB472}" destId="{DBF48A00-9500-4D41-9DA9-27033ECFFAE3}" srcOrd="1" destOrd="0" parTransId="{554E7C0B-FFEF-4854-A5CB-E73B34CACD33}" sibTransId="{50CB6194-9925-4A0E-9CA9-EF067496ED1A}"/>
    <dgm:cxn modelId="{C6333FE5-0E13-4284-A18F-DA60EDAF649B}" type="presOf" srcId="{C666C1E0-2D28-4998-89B5-11368D4EB472}" destId="{84B188D7-52F1-4159-BA90-657038EFE8DE}" srcOrd="0" destOrd="0" presId="urn:microsoft.com/office/officeart/2005/8/layout/lProcess2"/>
    <dgm:cxn modelId="{B4AB12E9-AAE0-46FB-B21E-9C6766BA7E8C}" srcId="{2B73D41C-79DF-4ABD-A8E5-427F40E2BD68}" destId="{67A23409-D4AD-48E8-85E9-9468173AB5CF}" srcOrd="1" destOrd="0" parTransId="{8ABD6206-7C99-43F5-9E54-EFBBB91D30D5}" sibTransId="{5D137A39-E4A1-4A5D-9023-2DB7E388274D}"/>
    <dgm:cxn modelId="{7D7C08F8-B5EE-4527-9487-EE771CACA537}" type="presOf" srcId="{A9753B03-CF44-4028-A1E0-AD81E5A13607}" destId="{6B6A6A2F-DE25-45BB-87C0-B26591F36CAE}" srcOrd="1" destOrd="0" presId="urn:microsoft.com/office/officeart/2005/8/layout/lProcess2"/>
    <dgm:cxn modelId="{7C0D8546-D1E1-40FD-8E7C-4D021CAB9733}" type="presParOf" srcId="{191639BD-273B-4B95-9D97-749BC75217F2}" destId="{CD8F7911-68C7-4250-8A16-2E66E59C7E35}" srcOrd="0" destOrd="0" presId="urn:microsoft.com/office/officeart/2005/8/layout/lProcess2"/>
    <dgm:cxn modelId="{A54FE7B7-29CD-48E4-B83A-7A299CD018BC}" type="presParOf" srcId="{CD8F7911-68C7-4250-8A16-2E66E59C7E35}" destId="{84B188D7-52F1-4159-BA90-657038EFE8DE}" srcOrd="0" destOrd="0" presId="urn:microsoft.com/office/officeart/2005/8/layout/lProcess2"/>
    <dgm:cxn modelId="{353CE122-B769-4CF0-B2A7-6441AC2C4E3F}" type="presParOf" srcId="{CD8F7911-68C7-4250-8A16-2E66E59C7E35}" destId="{2BA2F596-B194-4C1A-A6AD-A4DDC56E53FD}" srcOrd="1" destOrd="0" presId="urn:microsoft.com/office/officeart/2005/8/layout/lProcess2"/>
    <dgm:cxn modelId="{037515B3-BD74-4C31-8F09-E12C5FF6F2CB}" type="presParOf" srcId="{CD8F7911-68C7-4250-8A16-2E66E59C7E35}" destId="{C17CF834-896B-47A8-ACA8-0ADA6EC94F7F}" srcOrd="2" destOrd="0" presId="urn:microsoft.com/office/officeart/2005/8/layout/lProcess2"/>
    <dgm:cxn modelId="{D962997F-07EC-45F7-AAD1-334E71E25611}" type="presParOf" srcId="{C17CF834-896B-47A8-ACA8-0ADA6EC94F7F}" destId="{385689A2-55EF-46E8-A535-46AE1D459CA6}" srcOrd="0" destOrd="0" presId="urn:microsoft.com/office/officeart/2005/8/layout/lProcess2"/>
    <dgm:cxn modelId="{6DC4B336-4BED-4360-B25F-21F624E1687C}" type="presParOf" srcId="{385689A2-55EF-46E8-A535-46AE1D459CA6}" destId="{4FB7B352-8876-415D-A05C-667750881612}" srcOrd="0" destOrd="0" presId="urn:microsoft.com/office/officeart/2005/8/layout/lProcess2"/>
    <dgm:cxn modelId="{04A20E10-0C50-4AC4-B358-3F2AD5B05FA6}" type="presParOf" srcId="{385689A2-55EF-46E8-A535-46AE1D459CA6}" destId="{D309CA74-57ED-4F32-B93D-8477B6634B86}" srcOrd="1" destOrd="0" presId="urn:microsoft.com/office/officeart/2005/8/layout/lProcess2"/>
    <dgm:cxn modelId="{FB4E73A7-FC65-4853-812B-76F3B3F0A1B9}" type="presParOf" srcId="{385689A2-55EF-46E8-A535-46AE1D459CA6}" destId="{E0CD77E5-BFAF-44C8-996C-43C4EC38886F}" srcOrd="2" destOrd="0" presId="urn:microsoft.com/office/officeart/2005/8/layout/lProcess2"/>
    <dgm:cxn modelId="{5A525464-7076-42FC-9653-1D117AD6D7F5}" type="presParOf" srcId="{191639BD-273B-4B95-9D97-749BC75217F2}" destId="{6211ED71-52F0-4BBD-B7FC-654B8E6000AF}" srcOrd="1" destOrd="0" presId="urn:microsoft.com/office/officeart/2005/8/layout/lProcess2"/>
    <dgm:cxn modelId="{8B34355F-0DE0-4C08-9926-0C4084A06391}" type="presParOf" srcId="{191639BD-273B-4B95-9D97-749BC75217F2}" destId="{7DFBBD04-6689-4982-AEE4-C66EC1F9C2E0}" srcOrd="2" destOrd="0" presId="urn:microsoft.com/office/officeart/2005/8/layout/lProcess2"/>
    <dgm:cxn modelId="{565506FB-C9BC-49BF-BA42-B772D2273441}" type="presParOf" srcId="{7DFBBD04-6689-4982-AEE4-C66EC1F9C2E0}" destId="{1BDAC6D4-E2E5-493B-BED5-2A1B216EC86A}" srcOrd="0" destOrd="0" presId="urn:microsoft.com/office/officeart/2005/8/layout/lProcess2"/>
    <dgm:cxn modelId="{31EEB13F-71A8-4525-902B-1A3F0928E765}" type="presParOf" srcId="{7DFBBD04-6689-4982-AEE4-C66EC1F9C2E0}" destId="{61FD77D8-B917-47FB-B5EE-4802A9AC195C}" srcOrd="1" destOrd="0" presId="urn:microsoft.com/office/officeart/2005/8/layout/lProcess2"/>
    <dgm:cxn modelId="{F8FCB1F4-886B-4BD4-B843-66C0C80B9C69}" type="presParOf" srcId="{7DFBBD04-6689-4982-AEE4-C66EC1F9C2E0}" destId="{44D7A905-7AB3-4D87-A2F1-00290220C0FB}" srcOrd="2" destOrd="0" presId="urn:microsoft.com/office/officeart/2005/8/layout/lProcess2"/>
    <dgm:cxn modelId="{134097F2-15F9-428F-8312-BB303BE30B63}" type="presParOf" srcId="{44D7A905-7AB3-4D87-A2F1-00290220C0FB}" destId="{7EFE4739-3FA8-41E8-B0E0-15CD3BF07C6C}" srcOrd="0" destOrd="0" presId="urn:microsoft.com/office/officeart/2005/8/layout/lProcess2"/>
    <dgm:cxn modelId="{00FC9496-69DD-49D4-BFF1-29EC42787E37}" type="presParOf" srcId="{7EFE4739-3FA8-41E8-B0E0-15CD3BF07C6C}" destId="{44436503-B387-4C1D-8D83-79ADC74E735F}" srcOrd="0" destOrd="0" presId="urn:microsoft.com/office/officeart/2005/8/layout/lProcess2"/>
    <dgm:cxn modelId="{E270CE22-14F4-4269-8EC6-A0F988742B15}" type="presParOf" srcId="{7EFE4739-3FA8-41E8-B0E0-15CD3BF07C6C}" destId="{2AFC7444-871A-48E1-BE2D-EA5656F2A22C}" srcOrd="1" destOrd="0" presId="urn:microsoft.com/office/officeart/2005/8/layout/lProcess2"/>
    <dgm:cxn modelId="{4D6DAEF0-7A3A-4879-A6E3-CC06941EA95C}" type="presParOf" srcId="{7EFE4739-3FA8-41E8-B0E0-15CD3BF07C6C}" destId="{A7046CC7-F115-42B3-947B-BFBC63326D5C}" srcOrd="2" destOrd="0" presId="urn:microsoft.com/office/officeart/2005/8/layout/lProcess2"/>
    <dgm:cxn modelId="{017EEB69-C1C9-479C-9835-DFFDEBA25B6A}" type="presParOf" srcId="{191639BD-273B-4B95-9D97-749BC75217F2}" destId="{DDC7ABE8-3652-4D50-98EB-40EAC45ED5D7}" srcOrd="3" destOrd="0" presId="urn:microsoft.com/office/officeart/2005/8/layout/lProcess2"/>
    <dgm:cxn modelId="{CFD903B1-A165-4961-9CEC-0A92B31888DF}" type="presParOf" srcId="{191639BD-273B-4B95-9D97-749BC75217F2}" destId="{A6AEAF0F-EB23-42D0-9B39-5535FCC9C5FB}" srcOrd="4" destOrd="0" presId="urn:microsoft.com/office/officeart/2005/8/layout/lProcess2"/>
    <dgm:cxn modelId="{DB339398-516E-4438-8EE1-2FFACDD4C9FF}" type="presParOf" srcId="{A6AEAF0F-EB23-42D0-9B39-5535FCC9C5FB}" destId="{99C896C1-5F63-4590-B800-70DEEA7AF628}" srcOrd="0" destOrd="0" presId="urn:microsoft.com/office/officeart/2005/8/layout/lProcess2"/>
    <dgm:cxn modelId="{85075C29-6721-40CC-A3A7-D2F02AC95AF0}" type="presParOf" srcId="{A6AEAF0F-EB23-42D0-9B39-5535FCC9C5FB}" destId="{1C437757-CD6E-4F0A-BBB3-9F45DEB8E074}" srcOrd="1" destOrd="0" presId="urn:microsoft.com/office/officeart/2005/8/layout/lProcess2"/>
    <dgm:cxn modelId="{B38D4A10-9002-4972-9B95-A3E44F5F1502}" type="presParOf" srcId="{A6AEAF0F-EB23-42D0-9B39-5535FCC9C5FB}" destId="{2BFF1687-0065-4B8B-B47B-083180885B00}" srcOrd="2" destOrd="0" presId="urn:microsoft.com/office/officeart/2005/8/layout/lProcess2"/>
    <dgm:cxn modelId="{63E6B91E-F32A-472F-81D2-23E8710A7083}" type="presParOf" srcId="{2BFF1687-0065-4B8B-B47B-083180885B00}" destId="{61C19F76-4FEB-4B52-AFFE-0A7F998F55E3}" srcOrd="0" destOrd="0" presId="urn:microsoft.com/office/officeart/2005/8/layout/lProcess2"/>
    <dgm:cxn modelId="{0FD559ED-6082-42B4-9303-746894B9BCA3}" type="presParOf" srcId="{61C19F76-4FEB-4B52-AFFE-0A7F998F55E3}" destId="{DBD1CCA4-F7D7-4EB3-8E7E-4FB79B60614E}" srcOrd="0" destOrd="0" presId="urn:microsoft.com/office/officeart/2005/8/layout/lProcess2"/>
    <dgm:cxn modelId="{6BABA851-21C8-47FC-A6F9-43555C565F0C}" type="presParOf" srcId="{61C19F76-4FEB-4B52-AFFE-0A7F998F55E3}" destId="{F04383ED-57BB-41F5-A18F-53B79287A8E9}" srcOrd="1" destOrd="0" presId="urn:microsoft.com/office/officeart/2005/8/layout/lProcess2"/>
    <dgm:cxn modelId="{486B5C5B-39FF-4780-A7B0-6762F54DFC79}" type="presParOf" srcId="{61C19F76-4FEB-4B52-AFFE-0A7F998F55E3}" destId="{CDA42724-2274-46B8-92DD-480FBDA31E5C}" srcOrd="2" destOrd="0" presId="urn:microsoft.com/office/officeart/2005/8/layout/lProcess2"/>
    <dgm:cxn modelId="{D1A1F52E-A8BD-43F3-B77E-BAEBC9F3CD63}" type="presParOf" srcId="{191639BD-273B-4B95-9D97-749BC75217F2}" destId="{CD54CC32-5FEF-4EF5-B99A-751FB6EFB61D}" srcOrd="5" destOrd="0" presId="urn:microsoft.com/office/officeart/2005/8/layout/lProcess2"/>
    <dgm:cxn modelId="{A16A53D5-A8AD-4870-9029-0D8C83C8F4E4}" type="presParOf" srcId="{191639BD-273B-4B95-9D97-749BC75217F2}" destId="{0911E58F-1A14-4EA5-830D-C8C742EF5060}" srcOrd="6" destOrd="0" presId="urn:microsoft.com/office/officeart/2005/8/layout/lProcess2"/>
    <dgm:cxn modelId="{63FCBF43-8B2E-42FD-928A-34302DB7E461}" type="presParOf" srcId="{0911E58F-1A14-4EA5-830D-C8C742EF5060}" destId="{FFC4910D-53FA-4917-90CD-14C7810C0E9D}" srcOrd="0" destOrd="0" presId="urn:microsoft.com/office/officeart/2005/8/layout/lProcess2"/>
    <dgm:cxn modelId="{E3ACF6DB-000D-40CC-B39E-9F68237CE029}" type="presParOf" srcId="{0911E58F-1A14-4EA5-830D-C8C742EF5060}" destId="{6B6A6A2F-DE25-45BB-87C0-B26591F36CAE}" srcOrd="1" destOrd="0" presId="urn:microsoft.com/office/officeart/2005/8/layout/lProcess2"/>
    <dgm:cxn modelId="{AEEAA164-1BD4-4519-B540-CFB864C50933}" type="presParOf" srcId="{0911E58F-1A14-4EA5-830D-C8C742EF5060}" destId="{35470DA8-18C3-48CB-9091-B8BDC5DDEE1A}" srcOrd="2" destOrd="0" presId="urn:microsoft.com/office/officeart/2005/8/layout/lProcess2"/>
    <dgm:cxn modelId="{77FFE069-1AD1-4CFB-B67A-CDD527962319}" type="presParOf" srcId="{35470DA8-18C3-48CB-9091-B8BDC5DDEE1A}" destId="{F21DA960-D740-48A0-AAB8-1698365DDD6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188D7-52F1-4159-BA90-657038EFE8DE}">
      <dsp:nvSpPr>
        <dsp:cNvPr id="0" name=""/>
        <dsp:cNvSpPr/>
      </dsp:nvSpPr>
      <dsp:spPr>
        <a:xfrm>
          <a:off x="0" y="0"/>
          <a:ext cx="1468900" cy="3463521"/>
        </a:xfrm>
        <a:prstGeom prst="roundRect">
          <a:avLst>
            <a:gd name="adj" fmla="val 10000"/>
          </a:avLst>
        </a:prstGeom>
        <a:solidFill>
          <a:srgbClr val="339933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 dirty="0"/>
            <a:t>Veteran Data and Integration</a:t>
          </a:r>
        </a:p>
      </dsp:txBody>
      <dsp:txXfrm>
        <a:off x="0" y="0"/>
        <a:ext cx="1468900" cy="1039056"/>
      </dsp:txXfrm>
    </dsp:sp>
    <dsp:sp modelId="{4FB7B352-8876-415D-A05C-667750881612}">
      <dsp:nvSpPr>
        <dsp:cNvPr id="0" name=""/>
        <dsp:cNvSpPr/>
      </dsp:nvSpPr>
      <dsp:spPr>
        <a:xfrm>
          <a:off x="148387" y="104007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Veterans accessing their personal benefit and copayment debt information</a:t>
          </a:r>
        </a:p>
      </dsp:txBody>
      <dsp:txXfrm>
        <a:off x="178973" y="1070657"/>
        <a:ext cx="1113948" cy="983126"/>
      </dsp:txXfrm>
    </dsp:sp>
    <dsp:sp modelId="{E0CD77E5-BFAF-44C8-996C-43C4EC38886F}">
      <dsp:nvSpPr>
        <dsp:cNvPr id="0" name=""/>
        <dsp:cNvSpPr/>
      </dsp:nvSpPr>
      <dsp:spPr>
        <a:xfrm>
          <a:off x="148387" y="224503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Uniting with other VA services</a:t>
          </a:r>
        </a:p>
      </dsp:txBody>
      <dsp:txXfrm>
        <a:off x="178973" y="2275617"/>
        <a:ext cx="1113948" cy="983126"/>
      </dsp:txXfrm>
    </dsp:sp>
    <dsp:sp modelId="{1BDAC6D4-E2E5-493B-BED5-2A1B216EC86A}">
      <dsp:nvSpPr>
        <dsp:cNvPr id="0" name=""/>
        <dsp:cNvSpPr/>
      </dsp:nvSpPr>
      <dsp:spPr>
        <a:xfrm>
          <a:off x="1580565" y="0"/>
          <a:ext cx="1468900" cy="3463521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Communication to Veteran</a:t>
          </a:r>
        </a:p>
      </dsp:txBody>
      <dsp:txXfrm>
        <a:off x="1580565" y="0"/>
        <a:ext cx="1468900" cy="1039056"/>
      </dsp:txXfrm>
    </dsp:sp>
    <dsp:sp modelId="{44436503-B387-4C1D-8D83-79ADC74E735F}">
      <dsp:nvSpPr>
        <dsp:cNvPr id="0" name=""/>
        <dsp:cNvSpPr/>
      </dsp:nvSpPr>
      <dsp:spPr>
        <a:xfrm>
          <a:off x="1727455" y="104007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Providing timely notifications to the Veteran of a change in their account</a:t>
          </a:r>
        </a:p>
      </dsp:txBody>
      <dsp:txXfrm>
        <a:off x="1758041" y="1070657"/>
        <a:ext cx="1113948" cy="983126"/>
      </dsp:txXfrm>
    </dsp:sp>
    <dsp:sp modelId="{A7046CC7-F115-42B3-947B-BFBC63326D5C}">
      <dsp:nvSpPr>
        <dsp:cNvPr id="0" name=""/>
        <dsp:cNvSpPr/>
      </dsp:nvSpPr>
      <dsp:spPr>
        <a:xfrm>
          <a:off x="1727455" y="224503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Alerting Veterans to a change in their account status</a:t>
          </a:r>
        </a:p>
      </dsp:txBody>
      <dsp:txXfrm>
        <a:off x="1758041" y="2275617"/>
        <a:ext cx="1113948" cy="983126"/>
      </dsp:txXfrm>
    </dsp:sp>
    <dsp:sp modelId="{99C896C1-5F63-4590-B800-70DEEA7AF628}">
      <dsp:nvSpPr>
        <dsp:cNvPr id="0" name=""/>
        <dsp:cNvSpPr/>
      </dsp:nvSpPr>
      <dsp:spPr>
        <a:xfrm>
          <a:off x="3144841" y="0"/>
          <a:ext cx="1468900" cy="3463521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Request from Veteran</a:t>
          </a:r>
        </a:p>
      </dsp:txBody>
      <dsp:txXfrm>
        <a:off x="3144841" y="0"/>
        <a:ext cx="1468900" cy="1039056"/>
      </dsp:txXfrm>
    </dsp:sp>
    <dsp:sp modelId="{DBD1CCA4-F7D7-4EB3-8E7E-4FB79B60614E}">
      <dsp:nvSpPr>
        <dsp:cNvPr id="0" name=""/>
        <dsp:cNvSpPr/>
      </dsp:nvSpPr>
      <dsp:spPr>
        <a:xfrm>
          <a:off x="3306523" y="104007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Enabling Veterans to submit VA required forms electronically</a:t>
          </a:r>
        </a:p>
      </dsp:txBody>
      <dsp:txXfrm>
        <a:off x="3337109" y="1070657"/>
        <a:ext cx="1113948" cy="983126"/>
      </dsp:txXfrm>
    </dsp:sp>
    <dsp:sp modelId="{CDA42724-2274-46B8-92DD-480FBDA31E5C}">
      <dsp:nvSpPr>
        <dsp:cNvPr id="0" name=""/>
        <dsp:cNvSpPr/>
      </dsp:nvSpPr>
      <dsp:spPr>
        <a:xfrm>
          <a:off x="3306523" y="2245031"/>
          <a:ext cx="1175120" cy="10442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Offering Veterans, the ability to manage their account</a:t>
          </a:r>
        </a:p>
      </dsp:txBody>
      <dsp:txXfrm>
        <a:off x="3337109" y="2275617"/>
        <a:ext cx="1113948" cy="983126"/>
      </dsp:txXfrm>
    </dsp:sp>
    <dsp:sp modelId="{FFC4910D-53FA-4917-90CD-14C7810C0E9D}">
      <dsp:nvSpPr>
        <dsp:cNvPr id="0" name=""/>
        <dsp:cNvSpPr/>
      </dsp:nvSpPr>
      <dsp:spPr>
        <a:xfrm>
          <a:off x="4739274" y="0"/>
          <a:ext cx="1468900" cy="34635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Reduce Financial Hardship</a:t>
          </a:r>
        </a:p>
      </dsp:txBody>
      <dsp:txXfrm>
        <a:off x="4739274" y="0"/>
        <a:ext cx="1468900" cy="1039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EA599-9803-B04C-B3FB-2B0E7F023161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DA192-9301-2E4C-82C0-B2B1A3F60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19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FAF83-101F-2B48-87AB-16089F66384F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1FA43-6C0E-6047-B106-ADAB81A86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0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8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129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0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/>
              <a:t>our development effort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FA43-6C0E-6047-B106-ADAB81A86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2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" y="1"/>
            <a:ext cx="12185902" cy="6857999"/>
          </a:xfrm>
          <a:prstGeom prst="rect">
            <a:avLst/>
          </a:prstGeom>
        </p:spPr>
      </p:pic>
      <p:pic>
        <p:nvPicPr>
          <p:cNvPr id="15" name="VA logo" descr="Logo and seal for the U.S. Department of Veterans Affairs, Office of Information and Technology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26" y="5690438"/>
            <a:ext cx="3374138" cy="660157"/>
          </a:xfrm>
          <a:prstGeom prst="rect">
            <a:avLst/>
          </a:prstGeom>
        </p:spPr>
      </p:pic>
      <p:sp>
        <p:nvSpPr>
          <p:cNvPr id="16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3251911" y="1931133"/>
            <a:ext cx="5806727" cy="858806"/>
          </a:xfrm>
        </p:spPr>
        <p:txBody>
          <a:bodyPr anchor="t">
            <a:noAutofit/>
          </a:bodyPr>
          <a:lstStyle>
            <a:lvl1pPr>
              <a:defRPr sz="3000" b="1" i="0" cap="all" baseline="0">
                <a:solidFill>
                  <a:srgbClr val="175594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Name of 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3252758" y="2831008"/>
            <a:ext cx="5806017" cy="374904"/>
          </a:xfrm>
        </p:spPr>
        <p:txBody>
          <a:bodyPr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8" name="Title of Presenter"/>
          <p:cNvSpPr>
            <a:spLocks noGrp="1"/>
          </p:cNvSpPr>
          <p:nvPr>
            <p:ph type="body" sz="quarter" idx="11" hasCustomPrompt="1"/>
          </p:nvPr>
        </p:nvSpPr>
        <p:spPr>
          <a:xfrm>
            <a:off x="3252757" y="3254748"/>
            <a:ext cx="3182112" cy="393192"/>
          </a:xfrm>
        </p:spPr>
        <p:txBody>
          <a:bodyPr>
            <a:noAutofit/>
          </a:bodyPr>
          <a:lstStyle>
            <a:lvl1pPr marL="0" indent="0">
              <a:buNone/>
              <a:defRPr lang="en-US" sz="2200" i="1" kern="1200" baseline="0" dirty="0">
                <a:solidFill>
                  <a:srgbClr val="1F1F1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Title of Presenter</a:t>
            </a:r>
          </a:p>
        </p:txBody>
      </p:sp>
      <p:sp>
        <p:nvSpPr>
          <p:cNvPr id="22" name="Presenter's Organiza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252758" y="3714953"/>
            <a:ext cx="5806017" cy="439738"/>
          </a:xfrm>
        </p:spPr>
        <p:txBody>
          <a:bodyPr>
            <a:noAutofit/>
          </a:bodyPr>
          <a:lstStyle>
            <a:lvl1pPr marL="0" indent="0">
              <a:buNone/>
              <a:defRPr lang="en-US" sz="2200" kern="1200" baseline="0" dirty="0">
                <a:solidFill>
                  <a:srgbClr val="1F1F1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Organization</a:t>
            </a:r>
          </a:p>
        </p:txBody>
      </p:sp>
      <p:sp>
        <p:nvSpPr>
          <p:cNvPr id="27" name="Audience Name"/>
          <p:cNvSpPr>
            <a:spLocks noGrp="1"/>
          </p:cNvSpPr>
          <p:nvPr>
            <p:ph type="body" sz="quarter" idx="13" hasCustomPrompt="1"/>
          </p:nvPr>
        </p:nvSpPr>
        <p:spPr>
          <a:xfrm>
            <a:off x="3252757" y="4276351"/>
            <a:ext cx="3974592" cy="2468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baseline="0" dirty="0" smtClean="0">
                <a:solidFill>
                  <a:srgbClr val="175594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Audience Name</a:t>
            </a:r>
          </a:p>
        </p:txBody>
      </p:sp>
      <p:sp>
        <p:nvSpPr>
          <p:cNvPr id="29" name="Month Day, YYYY"/>
          <p:cNvSpPr>
            <a:spLocks noGrp="1"/>
          </p:cNvSpPr>
          <p:nvPr>
            <p:ph type="body" sz="quarter" idx="14" hasCustomPrompt="1"/>
          </p:nvPr>
        </p:nvSpPr>
        <p:spPr>
          <a:xfrm>
            <a:off x="3252758" y="4560951"/>
            <a:ext cx="3985684" cy="265176"/>
          </a:xfrm>
        </p:spPr>
        <p:txBody>
          <a:bodyPr>
            <a:noAutofit/>
          </a:bodyPr>
          <a:lstStyle>
            <a:lvl1pPr marL="0" indent="0">
              <a:buNone/>
              <a:defRPr lang="en-US" sz="1600" kern="1200" baseline="0" dirty="0" smtClean="0">
                <a:solidFill>
                  <a:srgbClr val="175594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dirty="0"/>
              <a:t>Month Day, YYYY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455E1-2795-BB42-8B2E-3B937E681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1200" y="5130800"/>
            <a:ext cx="3976688" cy="43973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 dirty="0"/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697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sz="quarter" idx="13"/>
          </p:nvPr>
        </p:nvSpPr>
        <p:spPr>
          <a:xfrm>
            <a:off x="838200" y="1417319"/>
            <a:ext cx="10515600" cy="44646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9" name="Foot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7580"/>
            <a:ext cx="12188952" cy="3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Al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sz="quarter" idx="13"/>
          </p:nvPr>
        </p:nvSpPr>
        <p:spPr>
          <a:xfrm>
            <a:off x="838200" y="1417319"/>
            <a:ext cx="10515600" cy="44646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Alt text">
            <a:extLst>
              <a:ext uri="{FF2B5EF4-FFF2-40B4-BE49-F238E27FC236}">
                <a16:creationId xmlns:a16="http://schemas.microsoft.com/office/drawing/2014/main" id="{0E731299-1FA4-1640-AAA3-040ADDE70C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4181172" y="0"/>
            <a:ext cx="3890963" cy="3249038"/>
          </a:xfrm>
        </p:spPr>
        <p:txBody>
          <a:bodyPr/>
          <a:lstStyle/>
          <a:p>
            <a:pPr lvl="0"/>
            <a:r>
              <a:rPr lang="en-US" dirty="0"/>
              <a:t>Insert Alt-text for complex image or graphic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8" name="Footer">
            <a:extLst>
              <a:ext uri="{FF2B5EF4-FFF2-40B4-BE49-F238E27FC236}">
                <a16:creationId xmlns:a16="http://schemas.microsoft.com/office/drawing/2014/main" id="{ADD7F55B-6E2E-E049-9A2F-19F9E871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7580"/>
            <a:ext cx="12188952" cy="3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sz="quarter" idx="13"/>
          </p:nvPr>
        </p:nvSpPr>
        <p:spPr>
          <a:xfrm>
            <a:off x="838200" y="1417320"/>
            <a:ext cx="10515600" cy="2011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Heading Placeholder 1">
            <a:extLst>
              <a:ext uri="{FF2B5EF4-FFF2-40B4-BE49-F238E27FC236}">
                <a16:creationId xmlns:a16="http://schemas.microsoft.com/office/drawing/2014/main" id="{4A0F253A-250E-3947-9C4E-D0BADA9973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40138"/>
            <a:ext cx="5257800" cy="42386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4F61BFB-7E97-CA4A-9D7A-C2EB218D68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126653"/>
            <a:ext cx="5257800" cy="1899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ing Placeholder 2">
            <a:extLst>
              <a:ext uri="{FF2B5EF4-FFF2-40B4-BE49-F238E27FC236}">
                <a16:creationId xmlns:a16="http://schemas.microsoft.com/office/drawing/2014/main" id="{83402AF2-F89A-D04C-8D3C-76D8C388F1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8334" y="3640138"/>
            <a:ext cx="5257800" cy="42386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4E85CB-8292-B74E-B2DC-1B7541D0F57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38334" y="4126653"/>
            <a:ext cx="5257800" cy="1899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5" name="Footer">
            <a:extLst>
              <a:ext uri="{FF2B5EF4-FFF2-40B4-BE49-F238E27FC236}">
                <a16:creationId xmlns:a16="http://schemas.microsoft.com/office/drawing/2014/main" id="{1D639F15-80C3-DE46-A003-D12A017A0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7580"/>
            <a:ext cx="12188952" cy="3177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 hasCustomPrompt="1"/>
          </p:nvPr>
        </p:nvSpPr>
        <p:spPr>
          <a:xfrm>
            <a:off x="838200" y="374904"/>
            <a:ext cx="10515600" cy="685800"/>
          </a:xfrm>
        </p:spPr>
        <p:txBody>
          <a:bodyPr>
            <a:noAutofit/>
          </a:bodyPr>
          <a:lstStyle>
            <a:lvl1pPr>
              <a:defRPr sz="28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8" name="Icon 1">
            <a:extLst>
              <a:ext uri="{FF2B5EF4-FFF2-40B4-BE49-F238E27FC236}">
                <a16:creationId xmlns:a16="http://schemas.microsoft.com/office/drawing/2014/main" id="{33DD426A-81F2-B34C-ABF5-EE466FE479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241556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A57BF28-2D4C-5C45-B921-0C1C8CB02A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20900" y="1241425"/>
            <a:ext cx="9232900" cy="9145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Icon 2">
            <a:extLst>
              <a:ext uri="{FF2B5EF4-FFF2-40B4-BE49-F238E27FC236}">
                <a16:creationId xmlns:a16="http://schemas.microsoft.com/office/drawing/2014/main" id="{BEE80464-E9FA-434C-A292-19252F2ACA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8200" y="2348489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729A1C2-9323-5542-BE76-53EBF91E0A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20900" y="2332301"/>
            <a:ext cx="9232900" cy="8958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Icon 3">
            <a:extLst>
              <a:ext uri="{FF2B5EF4-FFF2-40B4-BE49-F238E27FC236}">
                <a16:creationId xmlns:a16="http://schemas.microsoft.com/office/drawing/2014/main" id="{490100E6-8287-294B-B50D-8ECC67FA8A8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200" y="3455422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AF3B9D-3360-FD4E-B9B3-7CADE2B3B4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0900" y="3419039"/>
            <a:ext cx="9232900" cy="9484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Icon 4">
            <a:extLst>
              <a:ext uri="{FF2B5EF4-FFF2-40B4-BE49-F238E27FC236}">
                <a16:creationId xmlns:a16="http://schemas.microsoft.com/office/drawing/2014/main" id="{AC48532A-7B11-D64B-B36E-349B6D3EABC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8200" y="4562355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245C863-A608-204E-A3BF-D45CFC1D60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20900" y="4558356"/>
            <a:ext cx="9232900" cy="9183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0"/>
          </p:nvPr>
        </p:nvSpPr>
        <p:spPr>
          <a:xfrm>
            <a:off x="8610600" y="6025896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838200" y="6025896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4" name="Footer">
            <a:extLst>
              <a:ext uri="{FF2B5EF4-FFF2-40B4-BE49-F238E27FC236}">
                <a16:creationId xmlns:a16="http://schemas.microsoft.com/office/drawing/2014/main" id="{03D86B44-DBFD-1E48-B241-4117117D7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7580"/>
            <a:ext cx="12188952" cy="3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6" name="Footer">
            <a:extLst>
              <a:ext uri="{FF2B5EF4-FFF2-40B4-BE49-F238E27FC236}">
                <a16:creationId xmlns:a16="http://schemas.microsoft.com/office/drawing/2014/main" id="{27C9D9A6-A9A8-8347-B216-5E758197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7580"/>
            <a:ext cx="12188952" cy="3177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22CCD40D-2A95-9640-B490-BC202C322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" y="1"/>
            <a:ext cx="12185902" cy="6857999"/>
          </a:xfrm>
          <a:prstGeom prst="rect">
            <a:avLst/>
          </a:prstGeom>
        </p:spPr>
      </p:pic>
      <p:sp>
        <p:nvSpPr>
          <p:cNvPr id="6" name="Questions?"/>
          <p:cNvSpPr>
            <a:spLocks noGrp="1"/>
          </p:cNvSpPr>
          <p:nvPr>
            <p:ph type="title" hasCustomPrompt="1"/>
          </p:nvPr>
        </p:nvSpPr>
        <p:spPr>
          <a:xfrm>
            <a:off x="831851" y="2219026"/>
            <a:ext cx="10515600" cy="1253380"/>
          </a:xfrm>
        </p:spPr>
        <p:txBody>
          <a:bodyPr anchor="ctr">
            <a:noAutofit/>
          </a:bodyPr>
          <a:lstStyle>
            <a:lvl1pPr algn="ctr">
              <a:defRPr sz="4000" b="1" i="0">
                <a:solidFill>
                  <a:srgbClr val="1F1F1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0"/>
          </p:nvPr>
        </p:nvSpPr>
        <p:spPr>
          <a:xfrm>
            <a:off x="8610600" y="6028290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6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Size 28pt, Calibri Bold (Color: RGB 33,33,33)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7320"/>
            <a:ext cx="10515600" cy="448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Body Text no smaller than 18pt font, Calibri Regular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025896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0258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3346A-FCA4-684E-8D18-26E83240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1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9" r:id="rId3"/>
    <p:sldLayoutId id="2147483711" r:id="rId4"/>
    <p:sldLayoutId id="2147483730" r:id="rId5"/>
    <p:sldLayoutId id="2147483715" r:id="rId6"/>
    <p:sldLayoutId id="2147483726" r:id="rId7"/>
    <p:sldLayoutId id="2147483731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BACE-0B93-5845-810C-7E677EB2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Veteran online debt access</a:t>
            </a:r>
            <a:br>
              <a:rPr lang="en-US" dirty="0"/>
            </a:br>
            <a:r>
              <a:rPr lang="en-US" dirty="0"/>
              <a:t>Strategic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3551-F6E1-EE44-A779-E05C1B6A1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Jill Anderson	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F62A7-DC89-D04B-BFD3-C381A60C23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52757" y="3254748"/>
            <a:ext cx="4683766" cy="393192"/>
          </a:xfrm>
        </p:spPr>
        <p:txBody>
          <a:bodyPr/>
          <a:lstStyle/>
          <a:p>
            <a:r>
              <a:rPr lang="en-US" dirty="0"/>
              <a:t>Legislative Affairs Program Manager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CB86-68FD-0240-8DE9-F800AEE2B8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VA Debt Management Center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84AB12-D1BF-A94B-B3CB-61D4736A4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3850" y="4234377"/>
            <a:ext cx="3974592" cy="246888"/>
          </a:xfrm>
        </p:spPr>
        <p:txBody>
          <a:bodyPr/>
          <a:lstStyle/>
          <a:p>
            <a:r>
              <a:rPr lang="en-US" dirty="0"/>
              <a:t>Veteran Online Debt Access Update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81D8D1-0B3A-BF4D-8A9E-2B416C8BA0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May 12,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C0262C-482C-0D40-A216-D70A9B2861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327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E8EB0-0787-4996-A0E3-F357C4DC1A4B}"/>
              </a:ext>
            </a:extLst>
          </p:cNvPr>
          <p:cNvCxnSpPr>
            <a:cxnSpLocks/>
          </p:cNvCxnSpPr>
          <p:nvPr/>
        </p:nvCxnSpPr>
        <p:spPr>
          <a:xfrm>
            <a:off x="4207693" y="1947374"/>
            <a:ext cx="0" cy="2659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4857979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Q4 FY23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08458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939" y="6277130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9302060" y="2565134"/>
            <a:ext cx="0" cy="1992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3641703" y="337272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7C464B-60A5-44ED-9F9E-51F4246F5399}"/>
              </a:ext>
            </a:extLst>
          </p:cNvPr>
          <p:cNvGrpSpPr/>
          <p:nvPr/>
        </p:nvGrpSpPr>
        <p:grpSpPr>
          <a:xfrm>
            <a:off x="8045275" y="1088724"/>
            <a:ext cx="2796145" cy="1444908"/>
            <a:chOff x="-182468" y="992834"/>
            <a:chExt cx="2796145" cy="144490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3213E1-98F3-4BB6-ACB6-0ECD13B31246}"/>
                </a:ext>
              </a:extLst>
            </p:cNvPr>
            <p:cNvSpPr txBox="1"/>
            <p:nvPr/>
          </p:nvSpPr>
          <p:spPr>
            <a:xfrm>
              <a:off x="522409" y="1575968"/>
              <a:ext cx="1364115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request to dispute medical copay bills online instead of filling out paper form. 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EEF372E-6671-4F04-B500-B4E5D560BAE8}"/>
                </a:ext>
              </a:extLst>
            </p:cNvPr>
            <p:cNvSpPr/>
            <p:nvPr/>
          </p:nvSpPr>
          <p:spPr>
            <a:xfrm>
              <a:off x="1028282" y="992834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852294-0786-4344-816B-090B893AEF7C}"/>
                </a:ext>
              </a:extLst>
            </p:cNvPr>
            <p:cNvSpPr txBox="1"/>
            <p:nvPr/>
          </p:nvSpPr>
          <p:spPr>
            <a:xfrm>
              <a:off x="-182468" y="1244849"/>
              <a:ext cx="27961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Digital Dispute: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Medical Copayment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DE01B3-ACF0-4E11-9B25-2EE7B6E4BAE8}"/>
              </a:ext>
            </a:extLst>
          </p:cNvPr>
          <p:cNvGrpSpPr/>
          <p:nvPr/>
        </p:nvGrpSpPr>
        <p:grpSpPr>
          <a:xfrm>
            <a:off x="10079686" y="1074347"/>
            <a:ext cx="1869558" cy="1594837"/>
            <a:chOff x="8150936" y="1174589"/>
            <a:chExt cx="1869558" cy="159483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63F929-9E59-4E8F-B42F-A0600763CE7B}"/>
                </a:ext>
              </a:extLst>
            </p:cNvPr>
            <p:cNvSpPr txBox="1"/>
            <p:nvPr/>
          </p:nvSpPr>
          <p:spPr>
            <a:xfrm>
              <a:off x="8312308" y="1907652"/>
              <a:ext cx="1569025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be notified via email when my digital dispute for a medical copay has been submitted.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CF8014D-B258-43C2-8B84-97928FD8C944}"/>
                </a:ext>
              </a:extLst>
            </p:cNvPr>
            <p:cNvSpPr/>
            <p:nvPr/>
          </p:nvSpPr>
          <p:spPr>
            <a:xfrm>
              <a:off x="9035110" y="1174589"/>
              <a:ext cx="190122" cy="2003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F26425-A13B-4131-8163-3313A6668810}"/>
                </a:ext>
              </a:extLst>
            </p:cNvPr>
            <p:cNvSpPr txBox="1"/>
            <p:nvPr/>
          </p:nvSpPr>
          <p:spPr>
            <a:xfrm>
              <a:off x="8150936" y="1412271"/>
              <a:ext cx="186955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Submission Notification: Medical Copayment 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Digital Dispute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2AD4E3E-35D2-44FF-82A8-D8F758EDF805}"/>
              </a:ext>
            </a:extLst>
          </p:cNvPr>
          <p:cNvCxnSpPr>
            <a:cxnSpLocks/>
          </p:cNvCxnSpPr>
          <p:nvPr/>
        </p:nvCxnSpPr>
        <p:spPr>
          <a:xfrm>
            <a:off x="5931271" y="1862158"/>
            <a:ext cx="0" cy="2322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2C08F0-2025-40CB-A0DC-3F238110BAFA}"/>
              </a:ext>
            </a:extLst>
          </p:cNvPr>
          <p:cNvSpPr txBox="1"/>
          <p:nvPr/>
        </p:nvSpPr>
        <p:spPr>
          <a:xfrm>
            <a:off x="5399849" y="337272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EC0D793-5F66-4A7B-851D-BC00B6472538}"/>
              </a:ext>
            </a:extLst>
          </p:cNvPr>
          <p:cNvSpPr/>
          <p:nvPr/>
        </p:nvSpPr>
        <p:spPr>
          <a:xfrm>
            <a:off x="9027015" y="2811134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3F2495-8F3A-4AD7-A1AB-80384E32CBA5}"/>
              </a:ext>
            </a:extLst>
          </p:cNvPr>
          <p:cNvSpPr/>
          <p:nvPr/>
        </p:nvSpPr>
        <p:spPr>
          <a:xfrm>
            <a:off x="3904214" y="2826420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575E11-7F01-46BF-956E-E65F456073AB}"/>
              </a:ext>
            </a:extLst>
          </p:cNvPr>
          <p:cNvCxnSpPr>
            <a:cxnSpLocks/>
          </p:cNvCxnSpPr>
          <p:nvPr/>
        </p:nvCxnSpPr>
        <p:spPr>
          <a:xfrm>
            <a:off x="7700951" y="1912257"/>
            <a:ext cx="1550" cy="25894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1B751E-393B-4857-8C29-91905CA83AFD}"/>
              </a:ext>
            </a:extLst>
          </p:cNvPr>
          <p:cNvSpPr txBox="1"/>
          <p:nvPr/>
        </p:nvSpPr>
        <p:spPr>
          <a:xfrm>
            <a:off x="7188459" y="337272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3EB3B97-1A98-4F1C-9AEF-B134DE851830}"/>
              </a:ext>
            </a:extLst>
          </p:cNvPr>
          <p:cNvSpPr/>
          <p:nvPr/>
        </p:nvSpPr>
        <p:spPr>
          <a:xfrm>
            <a:off x="5629986" y="2826419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AE7BA21-BA87-40E5-9545-C7D5B6605258}"/>
              </a:ext>
            </a:extLst>
          </p:cNvPr>
          <p:cNvSpPr/>
          <p:nvPr/>
        </p:nvSpPr>
        <p:spPr>
          <a:xfrm>
            <a:off x="7300741" y="2565134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A90029-2463-4D97-B9F0-357732C94B59}"/>
              </a:ext>
            </a:extLst>
          </p:cNvPr>
          <p:cNvSpPr txBox="1"/>
          <p:nvPr/>
        </p:nvSpPr>
        <p:spPr>
          <a:xfrm>
            <a:off x="8780074" y="3397610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6B3A186-527A-45B9-8569-E95128BB5AC5}"/>
              </a:ext>
            </a:extLst>
          </p:cNvPr>
          <p:cNvCxnSpPr>
            <a:cxnSpLocks/>
          </p:cNvCxnSpPr>
          <p:nvPr/>
        </p:nvCxnSpPr>
        <p:spPr>
          <a:xfrm flipH="1">
            <a:off x="11123530" y="2641370"/>
            <a:ext cx="21045" cy="2587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7E9B135-90FD-431B-9406-1D53DD95AC11}"/>
              </a:ext>
            </a:extLst>
          </p:cNvPr>
          <p:cNvSpPr txBox="1"/>
          <p:nvPr/>
        </p:nvSpPr>
        <p:spPr>
          <a:xfrm>
            <a:off x="10558526" y="337272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197385A-DDDD-4F84-8AF2-A15A262A4D6E}"/>
              </a:ext>
            </a:extLst>
          </p:cNvPr>
          <p:cNvSpPr/>
          <p:nvPr/>
        </p:nvSpPr>
        <p:spPr>
          <a:xfrm>
            <a:off x="10850475" y="2854924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8565311-1463-4763-B200-96718A4D2D84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0BD2BE3-D017-446A-B279-E52D05A13E7E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8197A6D-47F2-47B2-95C5-4BF862BD822F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48E342F-453B-46CC-8C46-22CA33AE707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1CB21CFA-B6CD-4DF3-8EBD-FEADCC04BE28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9CE6503-2D25-4DE9-8C56-5EB8DC2F1704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AAEAEC-D94E-4619-896D-DC4CFBFC3EB0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6CCAB96-991A-4FC3-9434-9D287A0D2BF3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96E69A5-7008-41FF-916B-93254F825D52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FA12506-68B3-4D55-9F5A-C3C1AD8148E5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FFCF814-A12A-48E5-A585-DD68844734A9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D9A582B-D9C5-4033-89D6-51844ED8B844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91" name="Picture 2" descr="The White House">
              <a:extLst>
                <a:ext uri="{FF2B5EF4-FFF2-40B4-BE49-F238E27FC236}">
                  <a16:creationId xmlns:a16="http://schemas.microsoft.com/office/drawing/2014/main" id="{FE01827B-D8B4-4D9D-9D9C-44B1ECC13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2FD591-04D4-4285-8652-565530851152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46CFB93-B5C3-4ED1-8882-E19D86792105}"/>
              </a:ext>
            </a:extLst>
          </p:cNvPr>
          <p:cNvSpPr txBox="1">
            <a:spLocks/>
          </p:cNvSpPr>
          <p:nvPr/>
        </p:nvSpPr>
        <p:spPr>
          <a:xfrm>
            <a:off x="9448800" y="6487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120" name="Footer Placeholder">
            <a:extLst>
              <a:ext uri="{FF2B5EF4-FFF2-40B4-BE49-F238E27FC236}">
                <a16:creationId xmlns:a16="http://schemas.microsoft.com/office/drawing/2014/main" id="{5E8E17F7-3159-4F55-B59E-C1D7CC0D86E7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5389D6D-C9F1-4391-801E-30C324BC38C7}"/>
              </a:ext>
            </a:extLst>
          </p:cNvPr>
          <p:cNvGrpSpPr/>
          <p:nvPr/>
        </p:nvGrpSpPr>
        <p:grpSpPr>
          <a:xfrm>
            <a:off x="3285585" y="1160313"/>
            <a:ext cx="1869558" cy="1262303"/>
            <a:chOff x="8150936" y="1190177"/>
            <a:chExt cx="1869558" cy="126230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1C99A1E-9568-46F8-B49C-18F85F9CC710}"/>
                </a:ext>
              </a:extLst>
            </p:cNvPr>
            <p:cNvSpPr txBox="1"/>
            <p:nvPr/>
          </p:nvSpPr>
          <p:spPr>
            <a:xfrm>
              <a:off x="8288895" y="1744594"/>
              <a:ext cx="161306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be notified via email when my digital dispute has been submitted. 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6206EA2-2C98-4CCC-98B7-2E0B6259E662}"/>
                </a:ext>
              </a:extLst>
            </p:cNvPr>
            <p:cNvSpPr/>
            <p:nvPr/>
          </p:nvSpPr>
          <p:spPr>
            <a:xfrm>
              <a:off x="8990654" y="1190177"/>
              <a:ext cx="190122" cy="2003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E987D3-8666-4E86-8D78-F2697B46593E}"/>
                </a:ext>
              </a:extLst>
            </p:cNvPr>
            <p:cNvSpPr txBox="1"/>
            <p:nvPr/>
          </p:nvSpPr>
          <p:spPr>
            <a:xfrm>
              <a:off x="8150936" y="1412271"/>
              <a:ext cx="1869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Submission Notification: Digital Dispute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D9F61B6-D04E-4C5A-B6E6-5C5ED80121D6}"/>
              </a:ext>
            </a:extLst>
          </p:cNvPr>
          <p:cNvGrpSpPr/>
          <p:nvPr/>
        </p:nvGrpSpPr>
        <p:grpSpPr>
          <a:xfrm>
            <a:off x="954855" y="1182088"/>
            <a:ext cx="2646034" cy="1288240"/>
            <a:chOff x="-182468" y="1036948"/>
            <a:chExt cx="2796145" cy="128824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F528C37-3061-4ECD-AF14-747B40FA96A9}"/>
                </a:ext>
              </a:extLst>
            </p:cNvPr>
            <p:cNvSpPr txBox="1"/>
            <p:nvPr/>
          </p:nvSpPr>
          <p:spPr>
            <a:xfrm>
              <a:off x="515218" y="1463414"/>
              <a:ext cx="1501507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request to dispute benefit debt charges online instead of filling out paper form. 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993E7E1-6532-4F1B-82F7-025A014EA785}"/>
                </a:ext>
              </a:extLst>
            </p:cNvPr>
            <p:cNvSpPr/>
            <p:nvPr/>
          </p:nvSpPr>
          <p:spPr>
            <a:xfrm>
              <a:off x="1223432" y="1036948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7D7E5E8-8A6B-4F96-B6AD-2C6D2F98253D}"/>
                </a:ext>
              </a:extLst>
            </p:cNvPr>
            <p:cNvSpPr txBox="1"/>
            <p:nvPr/>
          </p:nvSpPr>
          <p:spPr>
            <a:xfrm>
              <a:off x="-182468" y="1280018"/>
              <a:ext cx="279614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Digital Dispute</a:t>
              </a:r>
            </a:p>
          </p:txBody>
        </p:sp>
      </p:grp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3CF4FF4-B971-4ADE-9BE0-AA52CCA9EBE2}"/>
              </a:ext>
            </a:extLst>
          </p:cNvPr>
          <p:cNvCxnSpPr>
            <a:cxnSpLocks/>
          </p:cNvCxnSpPr>
          <p:nvPr/>
        </p:nvCxnSpPr>
        <p:spPr>
          <a:xfrm flipH="1">
            <a:off x="2325535" y="2358568"/>
            <a:ext cx="11117" cy="1458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08C6B8CF-425A-497A-A64A-05BDED6613A1}"/>
              </a:ext>
            </a:extLst>
          </p:cNvPr>
          <p:cNvSpPr/>
          <p:nvPr/>
        </p:nvSpPr>
        <p:spPr>
          <a:xfrm>
            <a:off x="2031435" y="2821043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776B05-E957-45CD-8C22-24D00193E9AB}"/>
              </a:ext>
            </a:extLst>
          </p:cNvPr>
          <p:cNvGrpSpPr/>
          <p:nvPr/>
        </p:nvGrpSpPr>
        <p:grpSpPr>
          <a:xfrm>
            <a:off x="4978621" y="1160129"/>
            <a:ext cx="1901506" cy="1065852"/>
            <a:chOff x="6221125" y="1173361"/>
            <a:chExt cx="1901506" cy="106585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6A70B22-27A9-4D18-BB8C-E199BCCC7135}"/>
                </a:ext>
              </a:extLst>
            </p:cNvPr>
            <p:cNvSpPr/>
            <p:nvPr/>
          </p:nvSpPr>
          <p:spPr>
            <a:xfrm>
              <a:off x="7101857" y="1173361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B310E04-E915-4254-8D67-64AB7BA3A19C}"/>
                </a:ext>
              </a:extLst>
            </p:cNvPr>
            <p:cNvSpPr txBox="1"/>
            <p:nvPr/>
          </p:nvSpPr>
          <p:spPr>
            <a:xfrm>
              <a:off x="6353323" y="1531327"/>
              <a:ext cx="176132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set up, review, and edit a monthly plan to repay debt in under 5 years online. 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01AEE1-2979-4493-AC56-36D8A6A7B5BF}"/>
                </a:ext>
              </a:extLst>
            </p:cNvPr>
            <p:cNvSpPr txBox="1"/>
            <p:nvPr/>
          </p:nvSpPr>
          <p:spPr>
            <a:xfrm>
              <a:off x="6221125" y="1373667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Payment Plan Option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7B1FA1-2048-4F6F-9585-0BE38EDDD558}"/>
              </a:ext>
            </a:extLst>
          </p:cNvPr>
          <p:cNvSpPr txBox="1"/>
          <p:nvPr/>
        </p:nvSpPr>
        <p:spPr>
          <a:xfrm>
            <a:off x="1856205" y="3422417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FY23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5EC7C03-56F3-4381-A16D-B7BA6BE36BEC}"/>
              </a:ext>
            </a:extLst>
          </p:cNvPr>
          <p:cNvGrpSpPr/>
          <p:nvPr/>
        </p:nvGrpSpPr>
        <p:grpSpPr>
          <a:xfrm>
            <a:off x="6765549" y="1141630"/>
            <a:ext cx="1907902" cy="982950"/>
            <a:chOff x="6216192" y="1109713"/>
            <a:chExt cx="1907902" cy="9829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56EEC1-F74F-4DD2-9FFF-C8604320FAC5}"/>
                </a:ext>
              </a:extLst>
            </p:cNvPr>
            <p:cNvSpPr/>
            <p:nvPr/>
          </p:nvSpPr>
          <p:spPr>
            <a:xfrm>
              <a:off x="6999352" y="1109713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B4B154-23A4-469B-86D4-DC6AE3B40C73}"/>
                </a:ext>
              </a:extLst>
            </p:cNvPr>
            <p:cNvSpPr txBox="1"/>
            <p:nvPr/>
          </p:nvSpPr>
          <p:spPr>
            <a:xfrm>
              <a:off x="6283953" y="1538665"/>
              <a:ext cx="184014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print out a letter/statement with all my VA debt. 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73D337-7DFD-4A0A-8DED-99770016EA04}"/>
                </a:ext>
              </a:extLst>
            </p:cNvPr>
            <p:cNvSpPr txBox="1"/>
            <p:nvPr/>
          </p:nvSpPr>
          <p:spPr>
            <a:xfrm>
              <a:off x="6216192" y="1373628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One VA Debt Letter</a:t>
              </a:r>
              <a:endParaRPr 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4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CFA811-E16F-42B6-8DD2-90962138B987}"/>
              </a:ext>
            </a:extLst>
          </p:cNvPr>
          <p:cNvCxnSpPr>
            <a:cxnSpLocks/>
          </p:cNvCxnSpPr>
          <p:nvPr/>
        </p:nvCxnSpPr>
        <p:spPr>
          <a:xfrm>
            <a:off x="4179171" y="1997311"/>
            <a:ext cx="0" cy="2659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6F41162-2B6B-4254-83EE-DD627EFDECF3}"/>
              </a:ext>
            </a:extLst>
          </p:cNvPr>
          <p:cNvCxnSpPr>
            <a:cxnSpLocks/>
          </p:cNvCxnSpPr>
          <p:nvPr/>
        </p:nvCxnSpPr>
        <p:spPr>
          <a:xfrm>
            <a:off x="6084113" y="2321935"/>
            <a:ext cx="0" cy="2659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54B12C8-D6B0-4B03-A6C6-53B6486093F9}"/>
              </a:ext>
            </a:extLst>
          </p:cNvPr>
          <p:cNvCxnSpPr>
            <a:cxnSpLocks/>
          </p:cNvCxnSpPr>
          <p:nvPr/>
        </p:nvCxnSpPr>
        <p:spPr>
          <a:xfrm>
            <a:off x="7783373" y="2153125"/>
            <a:ext cx="0" cy="2659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16E8EB0-0787-4996-A0E3-F357C4DC1A4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2515965" y="2025877"/>
            <a:ext cx="0" cy="2659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4857979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Q1 FY24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08458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939" y="6277130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1969875" y="337272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FY24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BAE950-8389-48FB-8D9A-760049A110F0}"/>
              </a:ext>
            </a:extLst>
          </p:cNvPr>
          <p:cNvGrpSpPr/>
          <p:nvPr/>
        </p:nvGrpSpPr>
        <p:grpSpPr>
          <a:xfrm>
            <a:off x="1534652" y="1080074"/>
            <a:ext cx="1893944" cy="945803"/>
            <a:chOff x="10040960" y="1091260"/>
            <a:chExt cx="1893944" cy="945803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EEBE17A-F587-4A47-81FC-86A9C472F0BB}"/>
                </a:ext>
              </a:extLst>
            </p:cNvPr>
            <p:cNvSpPr/>
            <p:nvPr/>
          </p:nvSpPr>
          <p:spPr>
            <a:xfrm>
              <a:off x="10943968" y="1091260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F7C07B-29D4-4FEB-BA56-FEC2C47AA847}"/>
                </a:ext>
              </a:extLst>
            </p:cNvPr>
            <p:cNvSpPr txBox="1"/>
            <p:nvPr/>
          </p:nvSpPr>
          <p:spPr>
            <a:xfrm>
              <a:off x="10141612" y="1636953"/>
              <a:ext cx="176132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fill out VA Form 1100 online.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4FF92EE-3FA8-4FC5-BEDA-3C3907A2E9FC}"/>
                </a:ext>
              </a:extLst>
            </p:cNvPr>
            <p:cNvSpPr txBox="1"/>
            <p:nvPr/>
          </p:nvSpPr>
          <p:spPr>
            <a:xfrm>
              <a:off x="10040960" y="1343980"/>
              <a:ext cx="18939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Digitization: </a:t>
              </a:r>
              <a:b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VA Form 1100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2C08F0-2025-40CB-A0DC-3F238110BAFA}"/>
              </a:ext>
            </a:extLst>
          </p:cNvPr>
          <p:cNvSpPr txBox="1"/>
          <p:nvPr/>
        </p:nvSpPr>
        <p:spPr>
          <a:xfrm>
            <a:off x="3658566" y="3383770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FY24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3F2495-8F3A-4AD7-A1AB-80384E32CBA5}"/>
              </a:ext>
            </a:extLst>
          </p:cNvPr>
          <p:cNvSpPr/>
          <p:nvPr/>
        </p:nvSpPr>
        <p:spPr>
          <a:xfrm>
            <a:off x="2251798" y="2701583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1B751E-393B-4857-8C29-91905CA83AFD}"/>
              </a:ext>
            </a:extLst>
          </p:cNvPr>
          <p:cNvSpPr txBox="1"/>
          <p:nvPr/>
        </p:nvSpPr>
        <p:spPr>
          <a:xfrm>
            <a:off x="5479740" y="339314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FY24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95463E2-5A94-412F-8390-D28A7CDAB522}"/>
              </a:ext>
            </a:extLst>
          </p:cNvPr>
          <p:cNvGrpSpPr/>
          <p:nvPr/>
        </p:nvGrpSpPr>
        <p:grpSpPr>
          <a:xfrm>
            <a:off x="3235910" y="1092628"/>
            <a:ext cx="1893944" cy="854237"/>
            <a:chOff x="10040960" y="1065596"/>
            <a:chExt cx="1893944" cy="85423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86F963-E415-4FF8-A7C1-AA035F5CD501}"/>
                </a:ext>
              </a:extLst>
            </p:cNvPr>
            <p:cNvSpPr/>
            <p:nvPr/>
          </p:nvSpPr>
          <p:spPr>
            <a:xfrm>
              <a:off x="10900030" y="1065596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28C65F-B7A4-43F0-857F-A1C2FD8C2C09}"/>
                </a:ext>
              </a:extLst>
            </p:cNvPr>
            <p:cNvSpPr txBox="1"/>
            <p:nvPr/>
          </p:nvSpPr>
          <p:spPr>
            <a:xfrm>
              <a:off x="10141612" y="1519723"/>
              <a:ext cx="176132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fill out VA Form 1100 online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61EFD71-36A8-43AF-A7A5-7DCACFB0AA20}"/>
                </a:ext>
              </a:extLst>
            </p:cNvPr>
            <p:cNvSpPr txBox="1"/>
            <p:nvPr/>
          </p:nvSpPr>
          <p:spPr>
            <a:xfrm>
              <a:off x="10040960" y="1343980"/>
              <a:ext cx="18939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Digitization: VA Form 1100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23EB3B97-1A98-4F1C-9AEF-B134DE851830}"/>
              </a:ext>
            </a:extLst>
          </p:cNvPr>
          <p:cNvSpPr/>
          <p:nvPr/>
        </p:nvSpPr>
        <p:spPr>
          <a:xfrm>
            <a:off x="3878596" y="2656546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DD051E-D1F7-41FF-A68A-16CB0C02473A}"/>
              </a:ext>
            </a:extLst>
          </p:cNvPr>
          <p:cNvGrpSpPr/>
          <p:nvPr/>
        </p:nvGrpSpPr>
        <p:grpSpPr>
          <a:xfrm>
            <a:off x="5129854" y="1024288"/>
            <a:ext cx="1869558" cy="1457417"/>
            <a:chOff x="8121680" y="1107624"/>
            <a:chExt cx="1869558" cy="145741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93E6425-3363-4788-B5DF-F1B6AA2CD8B9}"/>
                </a:ext>
              </a:extLst>
            </p:cNvPr>
            <p:cNvSpPr txBox="1"/>
            <p:nvPr/>
          </p:nvSpPr>
          <p:spPr>
            <a:xfrm>
              <a:off x="8189754" y="1703267"/>
              <a:ext cx="1600753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submitting VA Form 1100, I would like to be notified by email that my form has been received.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DBAC4B9-96FF-4618-8D4C-D20AF974DA7D}"/>
                </a:ext>
              </a:extLst>
            </p:cNvPr>
            <p:cNvSpPr/>
            <p:nvPr/>
          </p:nvSpPr>
          <p:spPr>
            <a:xfrm>
              <a:off x="8990130" y="1107624"/>
              <a:ext cx="190122" cy="2003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E9289FB-7226-46CE-8639-735A1EDF3A26}"/>
                </a:ext>
              </a:extLst>
            </p:cNvPr>
            <p:cNvSpPr txBox="1"/>
            <p:nvPr/>
          </p:nvSpPr>
          <p:spPr>
            <a:xfrm>
              <a:off x="8121680" y="1371219"/>
              <a:ext cx="1869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Submission Notification: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VA Form 1100 </a:t>
              </a:r>
              <a:endParaRPr lang="en-US" sz="1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DAE7BA21-BA87-40E5-9545-C7D5B6605258}"/>
              </a:ext>
            </a:extLst>
          </p:cNvPr>
          <p:cNvSpPr/>
          <p:nvPr/>
        </p:nvSpPr>
        <p:spPr>
          <a:xfrm>
            <a:off x="5650694" y="2554505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A90029-2463-4D97-B9F0-357732C94B59}"/>
              </a:ext>
            </a:extLst>
          </p:cNvPr>
          <p:cNvSpPr txBox="1"/>
          <p:nvPr/>
        </p:nvSpPr>
        <p:spPr>
          <a:xfrm>
            <a:off x="7330040" y="3429000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FY24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6B3A186-527A-45B9-8569-E95128BB5AC5}"/>
              </a:ext>
            </a:extLst>
          </p:cNvPr>
          <p:cNvCxnSpPr>
            <a:cxnSpLocks/>
          </p:cNvCxnSpPr>
          <p:nvPr/>
        </p:nvCxnSpPr>
        <p:spPr>
          <a:xfrm>
            <a:off x="9401842" y="2185434"/>
            <a:ext cx="0" cy="2297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7E9B135-90FD-431B-9406-1D53DD95AC11}"/>
              </a:ext>
            </a:extLst>
          </p:cNvPr>
          <p:cNvSpPr txBox="1"/>
          <p:nvPr/>
        </p:nvSpPr>
        <p:spPr>
          <a:xfrm>
            <a:off x="8899491" y="3383770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FY24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197385A-DDDD-4F84-8AF2-A15A262A4D6E}"/>
              </a:ext>
            </a:extLst>
          </p:cNvPr>
          <p:cNvSpPr/>
          <p:nvPr/>
        </p:nvSpPr>
        <p:spPr>
          <a:xfrm>
            <a:off x="9087835" y="2731268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9606E3-977A-4A71-8B1A-9AF8F51B38D1}"/>
              </a:ext>
            </a:extLst>
          </p:cNvPr>
          <p:cNvGrpSpPr/>
          <p:nvPr/>
        </p:nvGrpSpPr>
        <p:grpSpPr>
          <a:xfrm>
            <a:off x="8560929" y="1022305"/>
            <a:ext cx="1869558" cy="1435986"/>
            <a:chOff x="8121680" y="1152501"/>
            <a:chExt cx="1869558" cy="143598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C06B1C5-2963-4964-A145-02E4F7296760}"/>
                </a:ext>
              </a:extLst>
            </p:cNvPr>
            <p:cNvSpPr txBox="1"/>
            <p:nvPr/>
          </p:nvSpPr>
          <p:spPr>
            <a:xfrm>
              <a:off x="8189754" y="1726713"/>
              <a:ext cx="1640531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who submits VA Form 10-10HS, I would like to be notified by email that my form has been received.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FFACF85-94C1-4845-BCBA-E6DC9AF7FE5A}"/>
                </a:ext>
              </a:extLst>
            </p:cNvPr>
            <p:cNvSpPr/>
            <p:nvPr/>
          </p:nvSpPr>
          <p:spPr>
            <a:xfrm>
              <a:off x="8987888" y="1152501"/>
              <a:ext cx="190122" cy="2003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ABC32A-DDA4-46BB-8372-B1EDB419B323}"/>
                </a:ext>
              </a:extLst>
            </p:cNvPr>
            <p:cNvSpPr txBox="1"/>
            <p:nvPr/>
          </p:nvSpPr>
          <p:spPr>
            <a:xfrm>
              <a:off x="8121680" y="1406388"/>
              <a:ext cx="1869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Submission Notification: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VA Form 10-10HS </a:t>
              </a:r>
              <a:endParaRPr lang="en-US" sz="1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E907DF6E-0A54-4EB6-8D23-0BD322A597AE}"/>
              </a:ext>
            </a:extLst>
          </p:cNvPr>
          <p:cNvSpPr/>
          <p:nvPr/>
        </p:nvSpPr>
        <p:spPr>
          <a:xfrm>
            <a:off x="7353043" y="2522578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2D39B3-D8CD-4EB8-AF1C-FC93EF59DD1F}"/>
              </a:ext>
            </a:extLst>
          </p:cNvPr>
          <p:cNvGrpSpPr/>
          <p:nvPr/>
        </p:nvGrpSpPr>
        <p:grpSpPr>
          <a:xfrm>
            <a:off x="6905988" y="1267734"/>
            <a:ext cx="1796512" cy="939965"/>
            <a:chOff x="10249741" y="1374327"/>
            <a:chExt cx="1796512" cy="93996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6B790AF-B431-408E-8F4B-5E5F39D3FF69}"/>
                </a:ext>
              </a:extLst>
            </p:cNvPr>
            <p:cNvSpPr txBox="1"/>
            <p:nvPr/>
          </p:nvSpPr>
          <p:spPr>
            <a:xfrm>
              <a:off x="10249741" y="1760294"/>
              <a:ext cx="179651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 I want the ability to fill out VA Form </a:t>
              </a:r>
              <a:b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10-10HS online.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4F0A8BE-C3F2-4DE0-97F4-5CF69B47C42E}"/>
                </a:ext>
              </a:extLst>
            </p:cNvPr>
            <p:cNvSpPr txBox="1"/>
            <p:nvPr/>
          </p:nvSpPr>
          <p:spPr>
            <a:xfrm>
              <a:off x="10251680" y="1374327"/>
              <a:ext cx="161439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Digitization:</a:t>
              </a:r>
            </a:p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VA </a:t>
              </a:r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Form 10-10HS </a:t>
              </a:r>
              <a:b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</a:b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F416A0B-17D9-49FA-8EC3-B69E83622346}"/>
              </a:ext>
            </a:extLst>
          </p:cNvPr>
          <p:cNvSpPr/>
          <p:nvPr/>
        </p:nvSpPr>
        <p:spPr>
          <a:xfrm>
            <a:off x="7593251" y="1049422"/>
            <a:ext cx="190122" cy="200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8565311-1463-4763-B200-96718A4D2D84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0BD2BE3-D017-446A-B279-E52D05A13E7E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8197A6D-47F2-47B2-95C5-4BF862BD822F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48E342F-453B-46CC-8C46-22CA33AE707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1CB21CFA-B6CD-4DF3-8EBD-FEADCC04BE28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9CE6503-2D25-4DE9-8C56-5EB8DC2F1704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AAEAEC-D94E-4619-896D-DC4CFBFC3EB0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6CCAB96-991A-4FC3-9434-9D287A0D2BF3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496E69A5-7008-41FF-916B-93254F825D52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CFA12506-68B3-4D55-9F5A-C3C1AD8148E5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FFCF814-A12A-48E5-A585-DD68844734A9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5D9A582B-D9C5-4033-89D6-51844ED8B844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91" name="Picture 2" descr="The White House">
              <a:extLst>
                <a:ext uri="{FF2B5EF4-FFF2-40B4-BE49-F238E27FC236}">
                  <a16:creationId xmlns:a16="http://schemas.microsoft.com/office/drawing/2014/main" id="{FE01827B-D8B4-4D9D-9D9C-44B1ECC13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2FD591-04D4-4285-8652-565530851152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46CFB93-B5C3-4ED1-8882-E19D86792105}"/>
              </a:ext>
            </a:extLst>
          </p:cNvPr>
          <p:cNvSpPr txBox="1">
            <a:spLocks/>
          </p:cNvSpPr>
          <p:nvPr/>
        </p:nvSpPr>
        <p:spPr>
          <a:xfrm>
            <a:off x="9448800" y="6487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120" name="Footer Placeholder">
            <a:extLst>
              <a:ext uri="{FF2B5EF4-FFF2-40B4-BE49-F238E27FC236}">
                <a16:creationId xmlns:a16="http://schemas.microsoft.com/office/drawing/2014/main" id="{5E8E17F7-3159-4F55-B59E-C1D7CC0D86E7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6398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1855EB8-641F-40FC-9EEF-A948A87727EF}"/>
              </a:ext>
            </a:extLst>
          </p:cNvPr>
          <p:cNvCxnSpPr>
            <a:cxnSpLocks/>
          </p:cNvCxnSpPr>
          <p:nvPr/>
        </p:nvCxnSpPr>
        <p:spPr>
          <a:xfrm>
            <a:off x="9766297" y="2511490"/>
            <a:ext cx="21615" cy="2067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E9C13A9-6F20-485E-88CC-380002297278}"/>
              </a:ext>
            </a:extLst>
          </p:cNvPr>
          <p:cNvCxnSpPr>
            <a:cxnSpLocks/>
          </p:cNvCxnSpPr>
          <p:nvPr/>
        </p:nvCxnSpPr>
        <p:spPr>
          <a:xfrm>
            <a:off x="3584346" y="2364540"/>
            <a:ext cx="27287" cy="23366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88840D-FFC3-4459-85EE-0C4D8DD46943}"/>
              </a:ext>
            </a:extLst>
          </p:cNvPr>
          <p:cNvCxnSpPr>
            <a:cxnSpLocks/>
          </p:cNvCxnSpPr>
          <p:nvPr/>
        </p:nvCxnSpPr>
        <p:spPr>
          <a:xfrm>
            <a:off x="1649894" y="2332944"/>
            <a:ext cx="0" cy="16140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FY24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08458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939" y="6277130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926837-B409-4D89-B9E2-92DB036FCA25}"/>
              </a:ext>
            </a:extLst>
          </p:cNvPr>
          <p:cNvSpPr txBox="1"/>
          <p:nvPr/>
        </p:nvSpPr>
        <p:spPr>
          <a:xfrm>
            <a:off x="1136277" y="3267214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FY24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7737533" y="2511490"/>
            <a:ext cx="0" cy="19710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7B1FA1-2048-4F6F-9585-0BE38EDDD558}"/>
              </a:ext>
            </a:extLst>
          </p:cNvPr>
          <p:cNvSpPr txBox="1"/>
          <p:nvPr/>
        </p:nvSpPr>
        <p:spPr>
          <a:xfrm>
            <a:off x="3061846" y="3291250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2C08F0-2025-40CB-A0DC-3F238110BAFA}"/>
              </a:ext>
            </a:extLst>
          </p:cNvPr>
          <p:cNvSpPr txBox="1"/>
          <p:nvPr/>
        </p:nvSpPr>
        <p:spPr>
          <a:xfrm>
            <a:off x="7240366" y="3267214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1B751E-393B-4857-8C29-91905CA83AFD}"/>
              </a:ext>
            </a:extLst>
          </p:cNvPr>
          <p:cNvSpPr txBox="1"/>
          <p:nvPr/>
        </p:nvSpPr>
        <p:spPr>
          <a:xfrm>
            <a:off x="9239994" y="3267214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FY24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24182A-4A15-4C34-A7F3-9B4A25069BEC}"/>
              </a:ext>
            </a:extLst>
          </p:cNvPr>
          <p:cNvGrpSpPr/>
          <p:nvPr/>
        </p:nvGrpSpPr>
        <p:grpSpPr>
          <a:xfrm>
            <a:off x="8894486" y="1093511"/>
            <a:ext cx="1806799" cy="1459288"/>
            <a:chOff x="8841005" y="1164242"/>
            <a:chExt cx="1806799" cy="145928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5084202-82DC-4098-9FB0-0B55A7FCD8B6}"/>
                </a:ext>
              </a:extLst>
            </p:cNvPr>
            <p:cNvSpPr/>
            <p:nvPr/>
          </p:nvSpPr>
          <p:spPr>
            <a:xfrm>
              <a:off x="9503601" y="1164242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70748C-9800-4C40-B783-571A452D54D0}"/>
                </a:ext>
              </a:extLst>
            </p:cNvPr>
            <p:cNvSpPr txBox="1"/>
            <p:nvPr/>
          </p:nvSpPr>
          <p:spPr>
            <a:xfrm>
              <a:off x="8841005" y="1416533"/>
              <a:ext cx="17868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VBA Debt from Regional Offices (ROs) Iteration 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9A35A62-64D1-4CE5-815F-F9515DF57F6B}"/>
                </a:ext>
              </a:extLst>
            </p:cNvPr>
            <p:cNvSpPr txBox="1"/>
            <p:nvPr/>
          </p:nvSpPr>
          <p:spPr>
            <a:xfrm>
              <a:off x="8886482" y="1761756"/>
              <a:ext cx="176132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 want to see my debt on-line before it is handed off to DMC. I want to see VA as one entity and find all information in one place.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758EEDEF-80EB-4FBF-B843-78EAF32C3E44}"/>
              </a:ext>
            </a:extLst>
          </p:cNvPr>
          <p:cNvSpPr/>
          <p:nvPr/>
        </p:nvSpPr>
        <p:spPr>
          <a:xfrm>
            <a:off x="7411949" y="2715648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AF0219-A96B-4F25-AD67-8510662F6C2E}"/>
              </a:ext>
            </a:extLst>
          </p:cNvPr>
          <p:cNvSpPr/>
          <p:nvPr/>
        </p:nvSpPr>
        <p:spPr>
          <a:xfrm>
            <a:off x="9470131" y="2746199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BE608C-23E6-4017-B519-05C1831F1561}"/>
              </a:ext>
            </a:extLst>
          </p:cNvPr>
          <p:cNvGrpSpPr/>
          <p:nvPr/>
        </p:nvGrpSpPr>
        <p:grpSpPr>
          <a:xfrm>
            <a:off x="6793509" y="1103122"/>
            <a:ext cx="1839583" cy="1502203"/>
            <a:chOff x="6895247" y="1139167"/>
            <a:chExt cx="1839583" cy="150220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C9733D3-D33E-4101-BD38-813CBD121A80}"/>
                </a:ext>
              </a:extLst>
            </p:cNvPr>
            <p:cNvSpPr/>
            <p:nvPr/>
          </p:nvSpPr>
          <p:spPr>
            <a:xfrm>
              <a:off x="7560496" y="1139167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22FD63-F5D6-445F-A452-438ADFB0EF4C}"/>
                </a:ext>
              </a:extLst>
            </p:cNvPr>
            <p:cNvSpPr txBox="1"/>
            <p:nvPr/>
          </p:nvSpPr>
          <p:spPr>
            <a:xfrm>
              <a:off x="6973508" y="1779596"/>
              <a:ext cx="176132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I want to see my debt on-line before it is handed off to DMC. I want to see VA as one entity and find all information in one place.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6EE3F7-A35B-4CB4-91FA-A237C1A02337}"/>
                </a:ext>
              </a:extLst>
            </p:cNvPr>
            <p:cNvSpPr txBox="1"/>
            <p:nvPr/>
          </p:nvSpPr>
          <p:spPr>
            <a:xfrm>
              <a:off x="6895247" y="1391433"/>
              <a:ext cx="17868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VBA Debt from Regional Offices (ROs) MVP</a:t>
              </a:r>
              <a:endParaRPr lang="en-US" sz="1000" b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3FD5E9-E4BE-42D3-901E-2A56C1D95704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A85AAA-BD40-426F-80BC-DE1313BFB464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4489845-8782-4ED1-8020-7E94F0285F31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DA415E9-4EEA-495E-9D62-DCA78229BEA3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1F77715-C237-4C05-965D-C0AB9C52341F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708C506-052C-468C-94A4-C9217F5A0098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5E4A5F2-FDF4-44AE-824B-3FA22AA714FF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4586226-11B9-4C99-B64B-1CB2CF65F5FB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7C0564E-C063-4DDD-9BCA-86F279475823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EA65CB4-2DCB-403C-BDD7-6875B1C16A07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7963866-3CB3-4062-9C61-635E7AB8009E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D12E8CD-B3B3-4DFF-BED2-8B6E4E97D840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60" name="Picture 2" descr="The White House">
              <a:extLst>
                <a:ext uri="{FF2B5EF4-FFF2-40B4-BE49-F238E27FC236}">
                  <a16:creationId xmlns:a16="http://schemas.microsoft.com/office/drawing/2014/main" id="{979DD5B0-0E8D-4475-994A-368237A35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AD2A98-CA36-45B2-86D4-C606BFBD16A2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32A369CF-CD96-41F4-B8B5-43E6711A1560}"/>
              </a:ext>
            </a:extLst>
          </p:cNvPr>
          <p:cNvSpPr txBox="1">
            <a:spLocks/>
          </p:cNvSpPr>
          <p:nvPr/>
        </p:nvSpPr>
        <p:spPr>
          <a:xfrm>
            <a:off x="9448800" y="6487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49" name="Footer Placeholder">
            <a:extLst>
              <a:ext uri="{FF2B5EF4-FFF2-40B4-BE49-F238E27FC236}">
                <a16:creationId xmlns:a16="http://schemas.microsoft.com/office/drawing/2014/main" id="{1603F818-5395-4AED-8CE3-D9FC3AD35B44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55AE00-60FD-4B8C-ADA8-A7713029200E}"/>
              </a:ext>
            </a:extLst>
          </p:cNvPr>
          <p:cNvGrpSpPr/>
          <p:nvPr/>
        </p:nvGrpSpPr>
        <p:grpSpPr>
          <a:xfrm>
            <a:off x="782360" y="1203275"/>
            <a:ext cx="1856228" cy="1292887"/>
            <a:chOff x="2935742" y="1113638"/>
            <a:chExt cx="1856228" cy="129288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01F26F-D6F7-4D0D-83AC-6139AAB95854}"/>
                </a:ext>
              </a:extLst>
            </p:cNvPr>
            <p:cNvSpPr txBox="1"/>
            <p:nvPr/>
          </p:nvSpPr>
          <p:spPr>
            <a:xfrm>
              <a:off x="3047747" y="1544751"/>
              <a:ext cx="1682305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who wants to pay medical copay debt via pay.gov, I want all my information prefilled, so I don't have to re-enter it.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4FFF09-A0B9-4D5E-8B82-6308A5762AA6}"/>
                </a:ext>
              </a:extLst>
            </p:cNvPr>
            <p:cNvSpPr/>
            <p:nvPr/>
          </p:nvSpPr>
          <p:spPr>
            <a:xfrm>
              <a:off x="3626003" y="1113638"/>
              <a:ext cx="190122" cy="2003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08F1E2-DBF4-4ECE-87C6-D6C2B64DC1C5}"/>
                </a:ext>
              </a:extLst>
            </p:cNvPr>
            <p:cNvSpPr txBox="1"/>
            <p:nvPr/>
          </p:nvSpPr>
          <p:spPr>
            <a:xfrm>
              <a:off x="2935742" y="1367612"/>
              <a:ext cx="185622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Pay.gov Integration</a:t>
              </a:r>
              <a:endParaRPr lang="en-US" sz="1000" b="1" dirty="0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3DFC0B1-C659-49AE-9350-41127E9EB900}"/>
              </a:ext>
            </a:extLst>
          </p:cNvPr>
          <p:cNvSpPr/>
          <p:nvPr/>
        </p:nvSpPr>
        <p:spPr>
          <a:xfrm>
            <a:off x="1336635" y="2641370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7349F6-C0E0-4B9A-86C0-93C71D3D1B55}"/>
              </a:ext>
            </a:extLst>
          </p:cNvPr>
          <p:cNvGrpSpPr/>
          <p:nvPr/>
        </p:nvGrpSpPr>
        <p:grpSpPr>
          <a:xfrm>
            <a:off x="2741301" y="1133016"/>
            <a:ext cx="1856228" cy="1292887"/>
            <a:chOff x="2935742" y="1113638"/>
            <a:chExt cx="1856228" cy="129288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0D18E1-25FF-4B5A-B7C8-17F16BBE31E3}"/>
                </a:ext>
              </a:extLst>
            </p:cNvPr>
            <p:cNvSpPr txBox="1"/>
            <p:nvPr/>
          </p:nvSpPr>
          <p:spPr>
            <a:xfrm>
              <a:off x="3047747" y="1544751"/>
              <a:ext cx="1682305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who wants to pay non-medical debt, I want all the information prefilled, so I do not have to re-enter it.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5F90AE-0B81-4292-A54E-7C46C0CA4BAD}"/>
                </a:ext>
              </a:extLst>
            </p:cNvPr>
            <p:cNvSpPr/>
            <p:nvPr/>
          </p:nvSpPr>
          <p:spPr>
            <a:xfrm>
              <a:off x="3656819" y="1113638"/>
              <a:ext cx="190122" cy="2003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C74E35-A741-4E0C-AC52-DD13AF1F0439}"/>
                </a:ext>
              </a:extLst>
            </p:cNvPr>
            <p:cNvSpPr txBox="1"/>
            <p:nvPr/>
          </p:nvSpPr>
          <p:spPr>
            <a:xfrm>
              <a:off x="2935742" y="1367612"/>
              <a:ext cx="185622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VA.pay.gov Integration</a:t>
              </a:r>
              <a:endParaRPr lang="en-US" sz="1000" b="1" dirty="0"/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129F8D85-73A3-46B0-8B97-590F078292B9}"/>
              </a:ext>
            </a:extLst>
          </p:cNvPr>
          <p:cNvSpPr/>
          <p:nvPr/>
        </p:nvSpPr>
        <p:spPr>
          <a:xfrm>
            <a:off x="3317533" y="2651735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</p:spTree>
    <p:extLst>
      <p:ext uri="{BB962C8B-B14F-4D97-AF65-F5344CB8AC3E}">
        <p14:creationId xmlns:p14="http://schemas.microsoft.com/office/powerpoint/2010/main" val="372447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6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278D2-1D38-4027-B542-E035462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Presidential Announcement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March 1, 2022</a:t>
            </a:r>
          </a:p>
        </p:txBody>
      </p:sp>
      <p:pic>
        <p:nvPicPr>
          <p:cNvPr id="8" name="Picture 7" descr="Gray and denim color gradient background">
            <a:extLst>
              <a:ext uri="{FF2B5EF4-FFF2-40B4-BE49-F238E27FC236}">
                <a16:creationId xmlns:a16="http://schemas.microsoft.com/office/drawing/2014/main" id="{A78CF609-E7FE-46C5-803D-8EBE09D6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04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11" name="Picture 2" descr="The White House">
            <a:extLst>
              <a:ext uri="{FF2B5EF4-FFF2-40B4-BE49-F238E27FC236}">
                <a16:creationId xmlns:a16="http://schemas.microsoft.com/office/drawing/2014/main" id="{AD4C3C47-0D36-441D-883E-64F4AE906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r="8031" b="-3"/>
          <a:stretch/>
        </p:blipFill>
        <p:spPr bwMode="auto">
          <a:xfrm>
            <a:off x="3942260" y="2454901"/>
            <a:ext cx="3442803" cy="40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5380E-5FC0-44D1-9ADD-B9D99C44E5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7973" y="763523"/>
            <a:ext cx="3511296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Simplify the process for medical debt forgiveness.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Streamline the request process.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Set a simple threshold for receiving medical debt relief.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Implement an online option for Veterans.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Reduce the effort required by Veterans to access relief.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Changes implemented in the next 90-120 days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0A4207-1961-48BF-927A-3F61CC7A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6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B292DED9-E7EC-425A-810C-8BCE23F8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79484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85057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181DF7-0974-431C-9E85-4F0567B15006}"/>
              </a:ext>
            </a:extLst>
          </p:cNvPr>
          <p:cNvCxnSpPr>
            <a:cxnSpLocks/>
          </p:cNvCxnSpPr>
          <p:nvPr/>
        </p:nvCxnSpPr>
        <p:spPr>
          <a:xfrm>
            <a:off x="10413202" y="1782631"/>
            <a:ext cx="8325" cy="3293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1474424-89A4-42E0-A81F-6047688890CD}"/>
              </a:ext>
            </a:extLst>
          </p:cNvPr>
          <p:cNvCxnSpPr>
            <a:cxnSpLocks/>
          </p:cNvCxnSpPr>
          <p:nvPr/>
        </p:nvCxnSpPr>
        <p:spPr>
          <a:xfrm>
            <a:off x="6074919" y="2259769"/>
            <a:ext cx="21081" cy="1990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43BE16-A8D0-40E8-B4C3-AC55BD7308EB}"/>
              </a:ext>
            </a:extLst>
          </p:cNvPr>
          <p:cNvCxnSpPr>
            <a:cxnSpLocks/>
          </p:cNvCxnSpPr>
          <p:nvPr/>
        </p:nvCxnSpPr>
        <p:spPr>
          <a:xfrm>
            <a:off x="1665479" y="1697064"/>
            <a:ext cx="0" cy="2324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923C5479-2F62-4C8C-A278-3C2C8648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" y="3867613"/>
            <a:ext cx="12192000" cy="27565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EE6FCD9-7659-49D1-8CEC-0395FC2F7600}"/>
              </a:ext>
            </a:extLst>
          </p:cNvPr>
          <p:cNvGrpSpPr/>
          <p:nvPr/>
        </p:nvGrpSpPr>
        <p:grpSpPr>
          <a:xfrm>
            <a:off x="0" y="4948862"/>
            <a:ext cx="12192000" cy="1909138"/>
            <a:chOff x="-1167465" y="4182140"/>
            <a:chExt cx="12192000" cy="19091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C071500-52C8-4A95-8BB8-3D536A0E3C11}"/>
                </a:ext>
              </a:extLst>
            </p:cNvPr>
            <p:cNvSpPr/>
            <p:nvPr/>
          </p:nvSpPr>
          <p:spPr>
            <a:xfrm>
              <a:off x="-1167465" y="4182140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0A3BF7-B13A-4EE6-9AA4-841CFD3B0110}"/>
                </a:ext>
              </a:extLst>
            </p:cNvPr>
            <p:cNvSpPr/>
            <p:nvPr/>
          </p:nvSpPr>
          <p:spPr>
            <a:xfrm>
              <a:off x="-1167465" y="4793585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73A2AB3-8CCF-4E0E-9F1F-60D8C3A0943E}"/>
              </a:ext>
            </a:extLst>
          </p:cNvPr>
          <p:cNvGrpSpPr/>
          <p:nvPr/>
        </p:nvGrpSpPr>
        <p:grpSpPr>
          <a:xfrm>
            <a:off x="5749915" y="949787"/>
            <a:ext cx="671853" cy="98538"/>
            <a:chOff x="867230" y="5081962"/>
            <a:chExt cx="671853" cy="98538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6B5AE9A-0F3A-4736-9A0F-D3F0004E2CB2}"/>
                </a:ext>
              </a:extLst>
            </p:cNvPr>
            <p:cNvSpPr/>
            <p:nvPr/>
          </p:nvSpPr>
          <p:spPr>
            <a:xfrm>
              <a:off x="867230" y="5081962"/>
              <a:ext cx="98539" cy="98538"/>
            </a:xfrm>
            <a:prstGeom prst="ellipse">
              <a:avLst/>
            </a:prstGeom>
            <a:solidFill>
              <a:srgbClr val="002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26123EA-EF14-41AE-8998-BC2741D65FEC}"/>
                </a:ext>
              </a:extLst>
            </p:cNvPr>
            <p:cNvSpPr/>
            <p:nvPr/>
          </p:nvSpPr>
          <p:spPr>
            <a:xfrm>
              <a:off x="1153887" y="5081962"/>
              <a:ext cx="98539" cy="98538"/>
            </a:xfrm>
            <a:prstGeom prst="ellipse">
              <a:avLst/>
            </a:prstGeom>
            <a:solidFill>
              <a:srgbClr val="1F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8F818C0-96E4-4987-9CB2-691F4559128E}"/>
                </a:ext>
              </a:extLst>
            </p:cNvPr>
            <p:cNvSpPr/>
            <p:nvPr/>
          </p:nvSpPr>
          <p:spPr>
            <a:xfrm>
              <a:off x="1440544" y="5081962"/>
              <a:ext cx="98539" cy="985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22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125ABE4-D83B-4B7B-87F5-29C2313FAEC4}"/>
              </a:ext>
            </a:extLst>
          </p:cNvPr>
          <p:cNvSpPr txBox="1">
            <a:spLocks/>
          </p:cNvSpPr>
          <p:nvPr/>
        </p:nvSpPr>
        <p:spPr>
          <a:xfrm>
            <a:off x="603735" y="212816"/>
            <a:ext cx="10964214" cy="5539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002262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High Level Timeline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2262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FB72E5-3A70-44CF-958B-5A30F747C15A}"/>
              </a:ext>
            </a:extLst>
          </p:cNvPr>
          <p:cNvGrpSpPr/>
          <p:nvPr/>
        </p:nvGrpSpPr>
        <p:grpSpPr>
          <a:xfrm>
            <a:off x="4108201" y="1235019"/>
            <a:ext cx="4196857" cy="568498"/>
            <a:chOff x="6209447" y="1423351"/>
            <a:chExt cx="1839583" cy="5684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1AB27C-83B2-41D6-8886-961410847696}"/>
                </a:ext>
              </a:extLst>
            </p:cNvPr>
            <p:cNvSpPr txBox="1"/>
            <p:nvPr/>
          </p:nvSpPr>
          <p:spPr>
            <a:xfrm>
              <a:off x="6287708" y="1591739"/>
              <a:ext cx="176132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resolve all my debt—both VBA and VHA— by filling out one FSR form.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E50B57-E72D-438C-857B-D5A719C5FF45}"/>
                </a:ext>
              </a:extLst>
            </p:cNvPr>
            <p:cNvSpPr txBox="1"/>
            <p:nvPr/>
          </p:nvSpPr>
          <p:spPr>
            <a:xfrm>
              <a:off x="6209447" y="1423351"/>
              <a:ext cx="178685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Combined Online FSR</a:t>
              </a:r>
              <a:endParaRPr lang="en-US" sz="10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B5EB9C-DC64-4D2A-BBC2-A8C5207B01D6}"/>
              </a:ext>
            </a:extLst>
          </p:cNvPr>
          <p:cNvGrpSpPr/>
          <p:nvPr/>
        </p:nvGrpSpPr>
        <p:grpSpPr>
          <a:xfrm>
            <a:off x="318604" y="1226070"/>
            <a:ext cx="3350611" cy="578207"/>
            <a:chOff x="2330878" y="1661729"/>
            <a:chExt cx="1747053" cy="5782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5CF966-8AE3-4F5D-9580-F52ED58F047B}"/>
                </a:ext>
              </a:extLst>
            </p:cNvPr>
            <p:cNvSpPr txBox="1"/>
            <p:nvPr/>
          </p:nvSpPr>
          <p:spPr>
            <a:xfrm>
              <a:off x="2387003" y="1839826"/>
              <a:ext cx="16143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debts, debt letters, and payments in one dashboard.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F4534F-7F7A-4802-9A7C-DA5734C66A90}"/>
                </a:ext>
              </a:extLst>
            </p:cNvPr>
            <p:cNvSpPr txBox="1"/>
            <p:nvPr/>
          </p:nvSpPr>
          <p:spPr>
            <a:xfrm>
              <a:off x="2330878" y="1661729"/>
              <a:ext cx="17470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Combined VA Debt Portal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CA15F3-4EE8-480A-A697-8BAE43B3DAB3}"/>
              </a:ext>
            </a:extLst>
          </p:cNvPr>
          <p:cNvCxnSpPr>
            <a:cxnSpLocks/>
          </p:cNvCxnSpPr>
          <p:nvPr/>
        </p:nvCxnSpPr>
        <p:spPr>
          <a:xfrm>
            <a:off x="8510341" y="2671203"/>
            <a:ext cx="0" cy="3813919"/>
          </a:xfrm>
          <a:prstGeom prst="line">
            <a:avLst/>
          </a:prstGeom>
          <a:ln w="57150">
            <a:solidFill>
              <a:srgbClr val="003B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59640C-F09E-4BB1-B225-CE4F9A1E1346}"/>
              </a:ext>
            </a:extLst>
          </p:cNvPr>
          <p:cNvCxnSpPr>
            <a:cxnSpLocks/>
          </p:cNvCxnSpPr>
          <p:nvPr/>
        </p:nvCxnSpPr>
        <p:spPr>
          <a:xfrm>
            <a:off x="4038787" y="2720822"/>
            <a:ext cx="0" cy="3813919"/>
          </a:xfrm>
          <a:prstGeom prst="line">
            <a:avLst/>
          </a:prstGeom>
          <a:ln w="57150">
            <a:solidFill>
              <a:srgbClr val="003B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434C13-CCE2-4DD5-8DFE-A6BC9EA33599}"/>
              </a:ext>
            </a:extLst>
          </p:cNvPr>
          <p:cNvSpPr txBox="1"/>
          <p:nvPr/>
        </p:nvSpPr>
        <p:spPr>
          <a:xfrm>
            <a:off x="1141242" y="3506542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62D45FA-FFF0-4994-A037-722075522431}"/>
              </a:ext>
            </a:extLst>
          </p:cNvPr>
          <p:cNvSpPr/>
          <p:nvPr/>
        </p:nvSpPr>
        <p:spPr>
          <a:xfrm>
            <a:off x="5673886" y="2639685"/>
            <a:ext cx="823909" cy="78671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4F9A6-492D-4545-ACA1-EA3B0CBD1D1D}"/>
              </a:ext>
            </a:extLst>
          </p:cNvPr>
          <p:cNvSpPr txBox="1"/>
          <p:nvPr/>
        </p:nvSpPr>
        <p:spPr>
          <a:xfrm>
            <a:off x="5550682" y="3482393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36B0A0-62D7-4A39-B6D6-298DFD1523F9}"/>
              </a:ext>
            </a:extLst>
          </p:cNvPr>
          <p:cNvGrpSpPr/>
          <p:nvPr/>
        </p:nvGrpSpPr>
        <p:grpSpPr>
          <a:xfrm>
            <a:off x="8483606" y="1222927"/>
            <a:ext cx="3582787" cy="713592"/>
            <a:chOff x="6245208" y="1576098"/>
            <a:chExt cx="1818819" cy="7135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367815-C71D-4967-ACC7-157E0B069D40}"/>
                </a:ext>
              </a:extLst>
            </p:cNvPr>
            <p:cNvSpPr txBox="1"/>
            <p:nvPr/>
          </p:nvSpPr>
          <p:spPr>
            <a:xfrm>
              <a:off x="6245208" y="1735692"/>
              <a:ext cx="1818819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with low income submitting a waiver request process is simple and straightforward. (Decision Tree)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BAC09B-4F98-44D6-B552-B570850D5C15}"/>
                </a:ext>
              </a:extLst>
            </p:cNvPr>
            <p:cNvSpPr txBox="1"/>
            <p:nvPr/>
          </p:nvSpPr>
          <p:spPr>
            <a:xfrm>
              <a:off x="6257230" y="1576098"/>
              <a:ext cx="17868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Streamline Waiver Submission Process</a:t>
              </a:r>
              <a:endParaRPr lang="en-US" sz="1000" b="1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360E4F9-DE23-4CEA-85A9-1DA19B48772D}"/>
              </a:ext>
            </a:extLst>
          </p:cNvPr>
          <p:cNvSpPr/>
          <p:nvPr/>
        </p:nvSpPr>
        <p:spPr>
          <a:xfrm>
            <a:off x="10093485" y="2756331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FF05E9-5525-49C3-81E6-C1E38FA32001}"/>
              </a:ext>
            </a:extLst>
          </p:cNvPr>
          <p:cNvSpPr txBox="1"/>
          <p:nvPr/>
        </p:nvSpPr>
        <p:spPr>
          <a:xfrm>
            <a:off x="9960121" y="3482393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2E9B69-1A2C-4E30-89B2-CFE71682C482}"/>
              </a:ext>
            </a:extLst>
          </p:cNvPr>
          <p:cNvSpPr txBox="1"/>
          <p:nvPr/>
        </p:nvSpPr>
        <p:spPr>
          <a:xfrm>
            <a:off x="6991665" y="2515442"/>
            <a:ext cx="10484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SharePoint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(JSON file)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3A1770-08CF-435A-94DB-7CF2F90C2CE1}"/>
              </a:ext>
            </a:extLst>
          </p:cNvPr>
          <p:cNvSpPr txBox="1"/>
          <p:nvPr/>
        </p:nvSpPr>
        <p:spPr>
          <a:xfrm>
            <a:off x="6991665" y="2948937"/>
            <a:ext cx="10484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Huron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(.csv file)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9E1D94-A094-4EA7-B97A-A6AEDE7F54FA}"/>
              </a:ext>
            </a:extLst>
          </p:cNvPr>
          <p:cNvSpPr txBox="1"/>
          <p:nvPr/>
        </p:nvSpPr>
        <p:spPr>
          <a:xfrm>
            <a:off x="6951840" y="1861779"/>
            <a:ext cx="1048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data will be sent to Systems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7918A1-609C-4BBA-9D01-1E3CAD1232FF}"/>
              </a:ext>
            </a:extLst>
          </p:cNvPr>
          <p:cNvSpPr txBox="1"/>
          <p:nvPr/>
        </p:nvSpPr>
        <p:spPr>
          <a:xfrm>
            <a:off x="4362707" y="1884413"/>
            <a:ext cx="10484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will be functional for both VBA and VHA; including Veteran certification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8F9A45-D12F-4D6C-A3BC-C2DB6E2CA2CC}"/>
              </a:ext>
            </a:extLst>
          </p:cNvPr>
          <p:cNvSpPr txBox="1"/>
          <p:nvPr/>
        </p:nvSpPr>
        <p:spPr>
          <a:xfrm>
            <a:off x="246686" y="1895615"/>
            <a:ext cx="1048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is functional for  VBA only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F7561D-5B87-4A31-92D6-0250C44E39AA}"/>
              </a:ext>
            </a:extLst>
          </p:cNvPr>
          <p:cNvSpPr txBox="1"/>
          <p:nvPr/>
        </p:nvSpPr>
        <p:spPr>
          <a:xfrm>
            <a:off x="1855339" y="1877487"/>
            <a:ext cx="22035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VBA &amp; VHA data will be accessible on same site, this is a prerequisite for Combined FSR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6754D0-8805-4333-8238-965E3DD6B6C0}"/>
              </a:ext>
            </a:extLst>
          </p:cNvPr>
          <p:cNvSpPr txBox="1"/>
          <p:nvPr/>
        </p:nvSpPr>
        <p:spPr>
          <a:xfrm>
            <a:off x="8805414" y="1858852"/>
            <a:ext cx="1048474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decision tree will be functional for VHA; VBA’s and VHA’s manual approval will use full FSR; includes Veteran certification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D4D4A4-7C61-4464-A101-8AADC3525831}"/>
              </a:ext>
            </a:extLst>
          </p:cNvPr>
          <p:cNvSpPr txBox="1"/>
          <p:nvPr/>
        </p:nvSpPr>
        <p:spPr>
          <a:xfrm>
            <a:off x="10946394" y="1897413"/>
            <a:ext cx="1048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data will be sent to Systems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FBD7B2-D259-43B0-A5C6-7AA6957C27EF}"/>
              </a:ext>
            </a:extLst>
          </p:cNvPr>
          <p:cNvSpPr txBox="1"/>
          <p:nvPr/>
        </p:nvSpPr>
        <p:spPr>
          <a:xfrm>
            <a:off x="11003906" y="2573148"/>
            <a:ext cx="10484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SharePoint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(JSON file)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3E17A7-C9C7-498A-94FF-699169BBC64D}"/>
              </a:ext>
            </a:extLst>
          </p:cNvPr>
          <p:cNvSpPr txBox="1"/>
          <p:nvPr/>
        </p:nvSpPr>
        <p:spPr>
          <a:xfrm>
            <a:off x="11001402" y="3019750"/>
            <a:ext cx="10484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Huron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(.csv file)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EF50E-430F-4D79-987D-5DC847C7BF00}"/>
              </a:ext>
            </a:extLst>
          </p:cNvPr>
          <p:cNvSpPr txBox="1"/>
          <p:nvPr/>
        </p:nvSpPr>
        <p:spPr>
          <a:xfrm>
            <a:off x="11050758" y="3478865"/>
            <a:ext cx="10484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DMC Endpoint VAMS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(JSON file)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EDF56B-EB5C-4EAB-8A64-F10317D72A1C}"/>
              </a:ext>
            </a:extLst>
          </p:cNvPr>
          <p:cNvSpPr txBox="1"/>
          <p:nvPr/>
        </p:nvSpPr>
        <p:spPr>
          <a:xfrm>
            <a:off x="6898477" y="3434118"/>
            <a:ext cx="13285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DMC Endpoint VAMS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(JSON file)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71A3AC-618C-402F-8536-E7A4E0DD304F}"/>
              </a:ext>
            </a:extLst>
          </p:cNvPr>
          <p:cNvSpPr txBox="1"/>
          <p:nvPr/>
        </p:nvSpPr>
        <p:spPr>
          <a:xfrm>
            <a:off x="2344117" y="2523818"/>
            <a:ext cx="10484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FSR data will be sent to Systems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49DA2C-C32E-418D-91CD-7684C47E6606}"/>
              </a:ext>
            </a:extLst>
          </p:cNvPr>
          <p:cNvSpPr/>
          <p:nvPr/>
        </p:nvSpPr>
        <p:spPr>
          <a:xfrm>
            <a:off x="1253525" y="2601251"/>
            <a:ext cx="823909" cy="78671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F24262-BADA-4B9E-8B89-E4B1C318E268}"/>
              </a:ext>
            </a:extLst>
          </p:cNvPr>
          <p:cNvSpPr txBox="1"/>
          <p:nvPr/>
        </p:nvSpPr>
        <p:spPr>
          <a:xfrm>
            <a:off x="2224329" y="3218691"/>
            <a:ext cx="13285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DMC Endpoint VAMS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 (JSON file)</a:t>
            </a:r>
          </a:p>
        </p:txBody>
      </p:sp>
    </p:spTree>
    <p:extLst>
      <p:ext uri="{BB962C8B-B14F-4D97-AF65-F5344CB8AC3E}">
        <p14:creationId xmlns:p14="http://schemas.microsoft.com/office/powerpoint/2010/main" val="322299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ld stacking rocks on a beach">
            <a:extLst>
              <a:ext uri="{FF2B5EF4-FFF2-40B4-BE49-F238E27FC236}">
                <a16:creationId xmlns:a16="http://schemas.microsoft.com/office/drawing/2014/main" id="{9203ABEB-C358-4B12-8A54-CF4C60F2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278D2-1D38-4027-B542-E035462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latin typeface="+mj-lt"/>
                <a:ea typeface="+mj-ea"/>
                <a:cs typeface="+mj-cs"/>
              </a:rPr>
              <a:t>Future Features Under Consideration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5380E-5FC0-44D1-9ADD-B9D99C44E5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516" y="3517956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Waiver decision notification</a:t>
            </a:r>
          </a:p>
          <a:p>
            <a:r>
              <a:rPr lang="en-US" sz="1800" dirty="0"/>
              <a:t>Chatbot integration</a:t>
            </a:r>
          </a:p>
          <a:p>
            <a:r>
              <a:rPr lang="en-US" sz="1800" dirty="0"/>
              <a:t>VA Mobile App integration</a:t>
            </a:r>
          </a:p>
          <a:p>
            <a:r>
              <a:rPr lang="en-US" sz="1800" dirty="0"/>
              <a:t>Other DMC letters</a:t>
            </a:r>
          </a:p>
          <a:p>
            <a:r>
              <a:rPr lang="en-US" sz="1800" dirty="0"/>
              <a:t>Access for non-Veteran users (VSOs, staff, dependents, etc.)</a:t>
            </a:r>
          </a:p>
          <a:p>
            <a:r>
              <a:rPr lang="en-US" sz="1800" dirty="0"/>
              <a:t>Attachments</a:t>
            </a:r>
          </a:p>
          <a:p>
            <a:endParaRPr lang="en-US" sz="18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15D868-9642-4DE1-B931-F461567203BF}"/>
              </a:ext>
            </a:extLst>
          </p:cNvPr>
          <p:cNvSpPr txBox="1">
            <a:spLocks/>
          </p:cNvSpPr>
          <p:nvPr/>
        </p:nvSpPr>
        <p:spPr>
          <a:xfrm>
            <a:off x="9448800" y="6487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DBCA28BF-3D21-44AA-A5CD-D8CD5BA8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79484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8184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lorful clear dices on a glass surface">
            <a:extLst>
              <a:ext uri="{FF2B5EF4-FFF2-40B4-BE49-F238E27FC236}">
                <a16:creationId xmlns:a16="http://schemas.microsoft.com/office/drawing/2014/main" id="{9203ABEB-C358-4B12-8A54-CF4C60F2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278D2-1D38-4027-B542-E035462C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Known Risks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5380E-5FC0-44D1-9ADD-B9D99C44E5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1094" y="2718054"/>
            <a:ext cx="3438906" cy="37015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Requirements complexities</a:t>
            </a:r>
            <a:r>
              <a:rPr lang="en-US" sz="1700"/>
              <a:t>, changes </a:t>
            </a:r>
            <a:r>
              <a:rPr lang="en-US" sz="1700" dirty="0"/>
              <a:t>or additions may impact timeline.</a:t>
            </a:r>
          </a:p>
          <a:p>
            <a:r>
              <a:rPr lang="en-US" sz="1700" dirty="0"/>
              <a:t>Stakeholders/development teams may not be available due to competing priorities.</a:t>
            </a:r>
          </a:p>
          <a:p>
            <a:r>
              <a:rPr lang="en-US" sz="1700" dirty="0"/>
              <a:t>Database may not contain information needed to execute projects.</a:t>
            </a:r>
          </a:p>
          <a:p>
            <a:r>
              <a:rPr lang="en-US" sz="1700" dirty="0"/>
              <a:t>Overall funding for project.</a:t>
            </a:r>
          </a:p>
          <a:p>
            <a:r>
              <a:rPr lang="en-US" sz="1700" dirty="0"/>
              <a:t>Ensuring EHRM statements are captured in the portal.</a:t>
            </a:r>
          </a:p>
          <a:p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87F6F-1E21-4257-9FF1-BE0A71C0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374" y="646663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23C7BC6-0DDF-4858-91D3-AE6189B3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79484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5397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9B26FCD-62AE-4CD4-BE0C-6C9EE3B1A570}"/>
              </a:ext>
            </a:extLst>
          </p:cNvPr>
          <p:cNvSpPr txBox="1">
            <a:spLocks/>
          </p:cNvSpPr>
          <p:nvPr/>
        </p:nvSpPr>
        <p:spPr>
          <a:xfrm>
            <a:off x="843741" y="6579845"/>
            <a:ext cx="7315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6743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AB91-CD2E-344D-87EA-33C2824C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B0E56-B70D-8C4C-99D0-DA5527A3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C64A32-B1BE-EA44-B80F-F18C2BAA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3346A-FCA4-684E-8D18-26E8324063ED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47089-4C5C-EC4D-83E8-258DAC69B5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223A29-8DD2-4A4B-9BEB-AE396FE40326}"/>
              </a:ext>
            </a:extLst>
          </p:cNvPr>
          <p:cNvSpPr txBox="1">
            <a:spLocks/>
          </p:cNvSpPr>
          <p:nvPr/>
        </p:nvSpPr>
        <p:spPr>
          <a:xfrm>
            <a:off x="838200" y="2802310"/>
            <a:ext cx="10515600" cy="125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Appendix</a:t>
            </a:r>
            <a:endParaRPr lang="en-US" sz="4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8591B89-1E01-44BD-B36E-FF74FCE7959A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9B72B83-2860-4CEE-9CBE-9CA858041FBE}"/>
              </a:ext>
            </a:extLst>
          </p:cNvPr>
          <p:cNvSpPr txBox="1">
            <a:spLocks/>
          </p:cNvSpPr>
          <p:nvPr/>
        </p:nvSpPr>
        <p:spPr>
          <a:xfrm>
            <a:off x="9300210" y="65029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73346A-FCA4-684E-8D18-26E8324063ED}" type="slidenum">
              <a:rPr lang="en-US" sz="12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en-US" sz="1200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5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077E50-29D8-498D-AC24-BAF858B62567}"/>
              </a:ext>
            </a:extLst>
          </p:cNvPr>
          <p:cNvCxnSpPr>
            <a:cxnSpLocks/>
          </p:cNvCxnSpPr>
          <p:nvPr/>
        </p:nvCxnSpPr>
        <p:spPr>
          <a:xfrm>
            <a:off x="7706547" y="2480876"/>
            <a:ext cx="0" cy="3813919"/>
          </a:xfrm>
          <a:prstGeom prst="line">
            <a:avLst/>
          </a:prstGeom>
          <a:ln w="57150">
            <a:solidFill>
              <a:srgbClr val="003B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6EA2A8E-C971-49AA-A206-971508FDF7E0}"/>
              </a:ext>
            </a:extLst>
          </p:cNvPr>
          <p:cNvCxnSpPr>
            <a:cxnSpLocks/>
          </p:cNvCxnSpPr>
          <p:nvPr/>
        </p:nvCxnSpPr>
        <p:spPr>
          <a:xfrm>
            <a:off x="5800077" y="2522239"/>
            <a:ext cx="0" cy="3813919"/>
          </a:xfrm>
          <a:prstGeom prst="line">
            <a:avLst/>
          </a:prstGeom>
          <a:ln w="57150">
            <a:solidFill>
              <a:srgbClr val="003B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95769C3-C826-4AF7-A6CA-147925068294}"/>
              </a:ext>
            </a:extLst>
          </p:cNvPr>
          <p:cNvCxnSpPr>
            <a:cxnSpLocks/>
          </p:cNvCxnSpPr>
          <p:nvPr/>
        </p:nvCxnSpPr>
        <p:spPr>
          <a:xfrm>
            <a:off x="2850067" y="2480876"/>
            <a:ext cx="0" cy="3813919"/>
          </a:xfrm>
          <a:prstGeom prst="line">
            <a:avLst/>
          </a:prstGeom>
          <a:ln w="57150">
            <a:solidFill>
              <a:srgbClr val="003B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F77592D-5BDD-400E-BFBE-60B29296B9BC}"/>
              </a:ext>
            </a:extLst>
          </p:cNvPr>
          <p:cNvCxnSpPr>
            <a:cxnSpLocks/>
          </p:cNvCxnSpPr>
          <p:nvPr/>
        </p:nvCxnSpPr>
        <p:spPr>
          <a:xfrm>
            <a:off x="755129" y="2532968"/>
            <a:ext cx="564" cy="26405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A9BC0-51EA-B541-8D2C-ED353D70442A}"/>
              </a:ext>
            </a:extLst>
          </p:cNvPr>
          <p:cNvCxnSpPr>
            <a:cxnSpLocks/>
          </p:cNvCxnSpPr>
          <p:nvPr/>
        </p:nvCxnSpPr>
        <p:spPr>
          <a:xfrm>
            <a:off x="3667803" y="2540394"/>
            <a:ext cx="15160" cy="24893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3B81C95-30B9-434F-99A4-1125FEBD75B6}"/>
              </a:ext>
            </a:extLst>
          </p:cNvPr>
          <p:cNvCxnSpPr>
            <a:cxnSpLocks/>
          </p:cNvCxnSpPr>
          <p:nvPr/>
        </p:nvCxnSpPr>
        <p:spPr>
          <a:xfrm>
            <a:off x="6755172" y="2493925"/>
            <a:ext cx="15384" cy="2506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1C91D9-CF99-4944-A768-39C41B180A62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3F399B-2A43-48BE-96A7-80B536F0FC4B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209210-AF6F-4895-8560-76EB07968255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2A600B9-E6EA-4618-8B20-34265DC98A4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818415D-B96F-41DE-9014-8B38A67203F8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75A2463-C169-435E-8416-2143809FC795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CC1737-F44A-438C-93F2-1D92132E0F10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C16E4A7-CC1E-49D3-8BEE-28368426A17A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FDFE4E2-A3E9-416B-A75D-959E25F56035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1EDA8A-874B-4F6E-A159-A862345680A8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5B5C63-4CE1-4B22-BE69-6B2EE6F1BA51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EBC037A-D969-49C4-AEE0-E4B53C049CEB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130" name="Picture 2" descr="The White House">
              <a:extLst>
                <a:ext uri="{FF2B5EF4-FFF2-40B4-BE49-F238E27FC236}">
                  <a16:creationId xmlns:a16="http://schemas.microsoft.com/office/drawing/2014/main" id="{E75E4F69-2202-334F-82C0-0ECD3DF1A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DFA84B-67D1-F34D-9A60-2DFDEAE223A6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10188807" y="2491542"/>
            <a:ext cx="19176" cy="2860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DBB1B6-A5A1-5B4B-AE70-4C766ADFB696}"/>
              </a:ext>
            </a:extLst>
          </p:cNvPr>
          <p:cNvGrpSpPr/>
          <p:nvPr/>
        </p:nvGrpSpPr>
        <p:grpSpPr>
          <a:xfrm>
            <a:off x="6248017" y="1357460"/>
            <a:ext cx="1072788" cy="1054733"/>
            <a:chOff x="8292279" y="1178540"/>
            <a:chExt cx="1839559" cy="180860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330D141-DAEF-C041-BD11-E57DA31849AE}"/>
                </a:ext>
              </a:extLst>
            </p:cNvPr>
            <p:cNvGrpSpPr/>
            <p:nvPr/>
          </p:nvGrpSpPr>
          <p:grpSpPr>
            <a:xfrm>
              <a:off x="8292279" y="1421680"/>
              <a:ext cx="1839559" cy="1565461"/>
              <a:chOff x="6209447" y="1423351"/>
              <a:chExt cx="1839559" cy="1565461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6FDC2C-52F0-5540-B92A-168AA1F4E347}"/>
                  </a:ext>
                </a:extLst>
              </p:cNvPr>
              <p:cNvSpPr txBox="1"/>
              <p:nvPr/>
            </p:nvSpPr>
            <p:spPr>
              <a:xfrm>
                <a:off x="6287684" y="1906905"/>
                <a:ext cx="1761322" cy="10819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Veteran I want to resolve all my debt—both VBA and VHA— by filling out one FSR form.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947E0F6-5D0A-9A48-9219-31742DEDC768}"/>
                  </a:ext>
                </a:extLst>
              </p:cNvPr>
              <p:cNvSpPr txBox="1"/>
              <p:nvPr/>
            </p:nvSpPr>
            <p:spPr>
              <a:xfrm>
                <a:off x="6209447" y="1423351"/>
                <a:ext cx="1786853" cy="527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Combined Online FSR</a:t>
                </a:r>
                <a:endParaRPr lang="en-US" sz="700" b="1" dirty="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592C332-68F5-3140-A46C-F833FD4FB54E}"/>
                </a:ext>
              </a:extLst>
            </p:cNvPr>
            <p:cNvSpPr/>
            <p:nvPr/>
          </p:nvSpPr>
          <p:spPr>
            <a:xfrm>
              <a:off x="9038161" y="1178540"/>
              <a:ext cx="190122" cy="20030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5D04DE5-5243-BF40-9371-71E1B9361952}"/>
              </a:ext>
            </a:extLst>
          </p:cNvPr>
          <p:cNvGrpSpPr/>
          <p:nvPr/>
        </p:nvGrpSpPr>
        <p:grpSpPr>
          <a:xfrm>
            <a:off x="9670106" y="1390492"/>
            <a:ext cx="1027163" cy="1121149"/>
            <a:chOff x="5836468" y="1235323"/>
            <a:chExt cx="1761323" cy="192248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5F5404A-A4EC-364A-808B-4BED0510A270}"/>
                </a:ext>
              </a:extLst>
            </p:cNvPr>
            <p:cNvGrpSpPr/>
            <p:nvPr/>
          </p:nvGrpSpPr>
          <p:grpSpPr>
            <a:xfrm>
              <a:off x="5921175" y="1235323"/>
              <a:ext cx="1557991" cy="1922484"/>
              <a:chOff x="5921175" y="1235323"/>
              <a:chExt cx="1557991" cy="1922484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CC28764-B8E1-2840-8E00-456C02E727BD}"/>
                  </a:ext>
                </a:extLst>
              </p:cNvPr>
              <p:cNvSpPr txBox="1"/>
              <p:nvPr/>
            </p:nvSpPr>
            <p:spPr>
              <a:xfrm>
                <a:off x="5921175" y="1891187"/>
                <a:ext cx="1557991" cy="1266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Veteran I would like to receive an email notification after I submit my FSR with next steps.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877B0DD-E838-BC4D-9541-E3BD27E68289}"/>
                  </a:ext>
                </a:extLst>
              </p:cNvPr>
              <p:cNvSpPr/>
              <p:nvPr/>
            </p:nvSpPr>
            <p:spPr>
              <a:xfrm>
                <a:off x="6552227" y="1235323"/>
                <a:ext cx="190122" cy="20030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10BE597-E71D-7A4E-AB32-0FAE01CB3A71}"/>
                </a:ext>
              </a:extLst>
            </p:cNvPr>
            <p:cNvSpPr txBox="1"/>
            <p:nvPr/>
          </p:nvSpPr>
          <p:spPr>
            <a:xfrm>
              <a:off x="5836468" y="1576087"/>
              <a:ext cx="1761323" cy="343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FSR Notifications</a:t>
              </a:r>
              <a:endParaRPr lang="en-US" sz="700" b="1" dirty="0"/>
            </a:p>
          </p:txBody>
        </p:sp>
      </p:grpSp>
      <p:pic>
        <p:nvPicPr>
          <p:cNvPr id="127" name="Picture 2" descr="The White House">
            <a:extLst>
              <a:ext uri="{FF2B5EF4-FFF2-40B4-BE49-F238E27FC236}">
                <a16:creationId xmlns:a16="http://schemas.microsoft.com/office/drawing/2014/main" id="{902CA5F5-D525-B64E-851E-87DDE8D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15" y="1379268"/>
            <a:ext cx="143591" cy="1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DFFD3D-E100-E34B-98A8-FC8D5A6BB5ED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8591392" y="2522239"/>
            <a:ext cx="27699" cy="2663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F09AF1-D8D8-8348-A144-55D76314BBCD}"/>
              </a:ext>
            </a:extLst>
          </p:cNvPr>
          <p:cNvCxnSpPr>
            <a:cxnSpLocks/>
          </p:cNvCxnSpPr>
          <p:nvPr/>
        </p:nvCxnSpPr>
        <p:spPr>
          <a:xfrm>
            <a:off x="11579386" y="2698572"/>
            <a:ext cx="0" cy="2797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49359A7-A62E-E04B-B09E-21DA42C9C901}"/>
              </a:ext>
            </a:extLst>
          </p:cNvPr>
          <p:cNvSpPr txBox="1"/>
          <p:nvPr/>
        </p:nvSpPr>
        <p:spPr>
          <a:xfrm>
            <a:off x="11174756" y="3634213"/>
            <a:ext cx="815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Q1 FY23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1D7B20B-5F37-AE45-8F12-48009980A971}"/>
              </a:ext>
            </a:extLst>
          </p:cNvPr>
          <p:cNvGrpSpPr/>
          <p:nvPr/>
        </p:nvGrpSpPr>
        <p:grpSpPr>
          <a:xfrm>
            <a:off x="7948410" y="1550417"/>
            <a:ext cx="1285963" cy="971822"/>
            <a:chOff x="5892800" y="1353877"/>
            <a:chExt cx="2448625" cy="6950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22E44A0-C4B0-AD40-8BF6-4BF4AF1869D1}"/>
                </a:ext>
              </a:extLst>
            </p:cNvPr>
            <p:cNvSpPr txBox="1"/>
            <p:nvPr/>
          </p:nvSpPr>
          <p:spPr>
            <a:xfrm>
              <a:off x="5892800" y="1674698"/>
              <a:ext cx="2448625" cy="3741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with low income submitting a waiver request process is simple and straightforward. 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57236F-05BD-8E49-BD54-0B4C46AFD449}"/>
                </a:ext>
              </a:extLst>
            </p:cNvPr>
            <p:cNvSpPr txBox="1"/>
            <p:nvPr/>
          </p:nvSpPr>
          <p:spPr>
            <a:xfrm>
              <a:off x="6210656" y="1353877"/>
              <a:ext cx="1786852" cy="297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Streamline Waiver Submission Process</a:t>
              </a:r>
              <a:endParaRPr lang="en-US" sz="700" b="1" dirty="0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B8D50E6E-7205-3D47-AB96-DE38BF0E2098}"/>
              </a:ext>
            </a:extLst>
          </p:cNvPr>
          <p:cNvSpPr/>
          <p:nvPr/>
        </p:nvSpPr>
        <p:spPr>
          <a:xfrm>
            <a:off x="8350573" y="3037769"/>
            <a:ext cx="532844" cy="5087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VBA/VHA</a:t>
            </a:r>
          </a:p>
        </p:txBody>
      </p:sp>
      <p:pic>
        <p:nvPicPr>
          <p:cNvPr id="103" name="Picture 2" descr="The White House">
            <a:extLst>
              <a:ext uri="{FF2B5EF4-FFF2-40B4-BE49-F238E27FC236}">
                <a16:creationId xmlns:a16="http://schemas.microsoft.com/office/drawing/2014/main" id="{6F15A959-1044-184C-960C-4D069F7A6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36" y="1339698"/>
            <a:ext cx="143591" cy="1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The White House">
            <a:extLst>
              <a:ext uri="{FF2B5EF4-FFF2-40B4-BE49-F238E27FC236}">
                <a16:creationId xmlns:a16="http://schemas.microsoft.com/office/drawing/2014/main" id="{4F53B16A-DD67-0B43-8BE8-197D443D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664" y="1375052"/>
            <a:ext cx="143591" cy="1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FC288B3-80CD-B346-9E5F-C0169A5B1900}"/>
              </a:ext>
            </a:extLst>
          </p:cNvPr>
          <p:cNvCxnSpPr>
            <a:cxnSpLocks/>
          </p:cNvCxnSpPr>
          <p:nvPr/>
        </p:nvCxnSpPr>
        <p:spPr>
          <a:xfrm>
            <a:off x="4965884" y="2563692"/>
            <a:ext cx="391" cy="2396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0715717-1DAF-E945-8253-71478570BD25}"/>
              </a:ext>
            </a:extLst>
          </p:cNvPr>
          <p:cNvCxnSpPr>
            <a:cxnSpLocks/>
          </p:cNvCxnSpPr>
          <p:nvPr/>
        </p:nvCxnSpPr>
        <p:spPr>
          <a:xfrm>
            <a:off x="-3479846" y="2805957"/>
            <a:ext cx="19" cy="254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539C8D2-6C2C-994A-8F4A-23A44ADCEDCA}"/>
              </a:ext>
            </a:extLst>
          </p:cNvPr>
          <p:cNvCxnSpPr>
            <a:cxnSpLocks/>
          </p:cNvCxnSpPr>
          <p:nvPr/>
        </p:nvCxnSpPr>
        <p:spPr>
          <a:xfrm>
            <a:off x="1989642" y="2340091"/>
            <a:ext cx="46238" cy="28617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0D0D6D2-C2E1-8149-B59F-CFDA0016E404}"/>
              </a:ext>
            </a:extLst>
          </p:cNvPr>
          <p:cNvSpPr txBox="1"/>
          <p:nvPr/>
        </p:nvSpPr>
        <p:spPr>
          <a:xfrm>
            <a:off x="1488484" y="3649529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Q2 FY22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328DFD4-051F-B94A-B118-B768B9750EA9}"/>
              </a:ext>
            </a:extLst>
          </p:cNvPr>
          <p:cNvSpPr txBox="1"/>
          <p:nvPr/>
        </p:nvSpPr>
        <p:spPr>
          <a:xfrm>
            <a:off x="3185193" y="3639196"/>
            <a:ext cx="942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Q3 FY22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2A1AA61-C59A-674C-8B22-8489AC80935A}"/>
              </a:ext>
            </a:extLst>
          </p:cNvPr>
          <p:cNvSpPr txBox="1"/>
          <p:nvPr/>
        </p:nvSpPr>
        <p:spPr>
          <a:xfrm>
            <a:off x="4577637" y="3651105"/>
            <a:ext cx="81576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Q3 FY22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2BF53E0-3A78-E344-96DF-24570A0D2BEB}"/>
              </a:ext>
            </a:extLst>
          </p:cNvPr>
          <p:cNvCxnSpPr>
            <a:cxnSpLocks/>
          </p:cNvCxnSpPr>
          <p:nvPr/>
        </p:nvCxnSpPr>
        <p:spPr>
          <a:xfrm>
            <a:off x="-2414295" y="2979818"/>
            <a:ext cx="0" cy="394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64D937A-BA3D-CB4D-90C4-DAA07E8FDDC6}"/>
              </a:ext>
            </a:extLst>
          </p:cNvPr>
          <p:cNvGrpSpPr/>
          <p:nvPr/>
        </p:nvGrpSpPr>
        <p:grpSpPr>
          <a:xfrm>
            <a:off x="1554092" y="1329539"/>
            <a:ext cx="1190513" cy="1152600"/>
            <a:chOff x="6050597" y="1235324"/>
            <a:chExt cx="1174149" cy="1136757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521B044-0441-644C-A782-B2D3038849A0}"/>
                </a:ext>
              </a:extLst>
            </p:cNvPr>
            <p:cNvGrpSpPr/>
            <p:nvPr/>
          </p:nvGrpSpPr>
          <p:grpSpPr>
            <a:xfrm>
              <a:off x="6133716" y="1235324"/>
              <a:ext cx="941940" cy="1136757"/>
              <a:chOff x="6133716" y="1235324"/>
              <a:chExt cx="941940" cy="113675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681D44F-DD44-7B4A-99B5-88BDF4A0EA65}"/>
                  </a:ext>
                </a:extLst>
              </p:cNvPr>
              <p:cNvSpPr txBox="1"/>
              <p:nvPr/>
            </p:nvSpPr>
            <p:spPr>
              <a:xfrm>
                <a:off x="6133716" y="1643570"/>
                <a:ext cx="941940" cy="7285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Veteran I would like to receive an email notification after I submit my FSR with next steps.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C1EEDF0-B51B-F142-909A-675BF4232BA6}"/>
                  </a:ext>
                </a:extLst>
              </p:cNvPr>
              <p:cNvSpPr/>
              <p:nvPr/>
            </p:nvSpPr>
            <p:spPr>
              <a:xfrm>
                <a:off x="6552227" y="1235324"/>
                <a:ext cx="143927" cy="15163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4BE26A8-9CF0-EF41-B5D5-5DC13DE72AED}"/>
                </a:ext>
              </a:extLst>
            </p:cNvPr>
            <p:cNvSpPr txBox="1"/>
            <p:nvPr/>
          </p:nvSpPr>
          <p:spPr>
            <a:xfrm>
              <a:off x="6050597" y="1482382"/>
              <a:ext cx="1174149" cy="197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FSR Notifications</a:t>
              </a:r>
              <a:endParaRPr lang="en-US" sz="700" b="1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BE603F5-87A9-5D4C-AE41-C49DC351BF38}"/>
              </a:ext>
            </a:extLst>
          </p:cNvPr>
          <p:cNvGrpSpPr/>
          <p:nvPr/>
        </p:nvGrpSpPr>
        <p:grpSpPr>
          <a:xfrm>
            <a:off x="307834" y="1393503"/>
            <a:ext cx="1046979" cy="1139465"/>
            <a:chOff x="4158431" y="1155993"/>
            <a:chExt cx="1730064" cy="112380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45BD11-FCCC-2E47-BAC0-3A185C7BECD1}"/>
                </a:ext>
              </a:extLst>
            </p:cNvPr>
            <p:cNvSpPr txBox="1"/>
            <p:nvPr/>
          </p:nvSpPr>
          <p:spPr>
            <a:xfrm>
              <a:off x="4272129" y="1763768"/>
              <a:ext cx="1389459" cy="5160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medical co-pay bills online.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D569DAA-65E0-FE4D-BC99-1402383E36E2}"/>
                </a:ext>
              </a:extLst>
            </p:cNvPr>
            <p:cNvSpPr/>
            <p:nvPr/>
          </p:nvSpPr>
          <p:spPr>
            <a:xfrm>
              <a:off x="4821692" y="1155993"/>
              <a:ext cx="241145" cy="15163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7556E76-24D9-C547-B654-4B996D19954D}"/>
                </a:ext>
              </a:extLst>
            </p:cNvPr>
            <p:cNvSpPr txBox="1"/>
            <p:nvPr/>
          </p:nvSpPr>
          <p:spPr>
            <a:xfrm>
              <a:off x="4158431" y="1366451"/>
              <a:ext cx="1730064" cy="394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Medical Co-pays Debt Portal  </a:t>
              </a:r>
            </a:p>
            <a:p>
              <a:pPr algn="ctr"/>
              <a:r>
                <a:rPr lang="en-US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(VHA VODA Lite MVP) 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F1DE7DC-15B9-8A44-AA04-7CFCD23C5241}"/>
              </a:ext>
            </a:extLst>
          </p:cNvPr>
          <p:cNvGrpSpPr/>
          <p:nvPr/>
        </p:nvGrpSpPr>
        <p:grpSpPr>
          <a:xfrm>
            <a:off x="4583841" y="1532848"/>
            <a:ext cx="855248" cy="1073559"/>
            <a:chOff x="2688327" y="1730919"/>
            <a:chExt cx="787065" cy="750391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69557D9-17A4-6F44-9D8B-407BE5A460F0}"/>
                </a:ext>
              </a:extLst>
            </p:cNvPr>
            <p:cNvSpPr txBox="1"/>
            <p:nvPr/>
          </p:nvSpPr>
          <p:spPr>
            <a:xfrm>
              <a:off x="2688327" y="1965002"/>
              <a:ext cx="771084" cy="516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debts, debt letters, and payments in one dashboard.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69B2759-2E46-0A4B-9F51-D3E4CD894123}"/>
                </a:ext>
              </a:extLst>
            </p:cNvPr>
            <p:cNvSpPr txBox="1"/>
            <p:nvPr/>
          </p:nvSpPr>
          <p:spPr>
            <a:xfrm>
              <a:off x="2727681" y="1730919"/>
              <a:ext cx="747711" cy="215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Combined VA Debt Portal</a:t>
              </a:r>
              <a:endParaRPr lang="en-US" sz="7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FC044BBE-413F-9F48-AF95-E5FF3EAB638F}"/>
              </a:ext>
            </a:extLst>
          </p:cNvPr>
          <p:cNvSpPr/>
          <p:nvPr/>
        </p:nvSpPr>
        <p:spPr>
          <a:xfrm>
            <a:off x="3519157" y="3105672"/>
            <a:ext cx="454924" cy="421552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VBA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0E2C8DE-9DC9-CF4B-B18F-A9CFD1B4B8EF}"/>
              </a:ext>
            </a:extLst>
          </p:cNvPr>
          <p:cNvGrpSpPr/>
          <p:nvPr/>
        </p:nvGrpSpPr>
        <p:grpSpPr>
          <a:xfrm>
            <a:off x="3159738" y="1335389"/>
            <a:ext cx="1080641" cy="1302458"/>
            <a:chOff x="10472302" y="1200112"/>
            <a:chExt cx="1477026" cy="119199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F13541C-F3CB-2742-92F4-028051EDC9EE}"/>
                </a:ext>
              </a:extLst>
            </p:cNvPr>
            <p:cNvSpPr/>
            <p:nvPr/>
          </p:nvSpPr>
          <p:spPr>
            <a:xfrm>
              <a:off x="11143375" y="1200112"/>
              <a:ext cx="171866" cy="11370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7F3DCE8-A789-454F-91D7-E023FFC0D60E}"/>
                </a:ext>
              </a:extLst>
            </p:cNvPr>
            <p:cNvSpPr txBox="1"/>
            <p:nvPr/>
          </p:nvSpPr>
          <p:spPr>
            <a:xfrm>
              <a:off x="10472302" y="1399054"/>
              <a:ext cx="1477026" cy="217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Technical Concerns</a:t>
              </a:r>
              <a:endParaRPr lang="en-US" sz="700" b="1" dirty="0">
                <a:highlight>
                  <a:srgbClr val="FFFF00"/>
                </a:highlight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8B12D93-E38F-EA48-AF51-55A2104EBAD5}"/>
                </a:ext>
              </a:extLst>
            </p:cNvPr>
            <p:cNvSpPr txBox="1"/>
            <p:nvPr/>
          </p:nvSpPr>
          <p:spPr>
            <a:xfrm>
              <a:off x="10505307" y="1589017"/>
              <a:ext cx="1267480" cy="8030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have a way to highlight via email any problem I identify on the debt portal.</a:t>
              </a: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CB01A3-DF6B-D743-B397-B41EC49754DF}"/>
              </a:ext>
            </a:extLst>
          </p:cNvPr>
          <p:cNvSpPr/>
          <p:nvPr/>
        </p:nvSpPr>
        <p:spPr>
          <a:xfrm>
            <a:off x="8407190" y="1357460"/>
            <a:ext cx="113101" cy="1191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472F2C3-D260-AE40-A416-2D7B16D158E4}"/>
              </a:ext>
            </a:extLst>
          </p:cNvPr>
          <p:cNvSpPr txBox="1"/>
          <p:nvPr/>
        </p:nvSpPr>
        <p:spPr>
          <a:xfrm>
            <a:off x="8236014" y="3635922"/>
            <a:ext cx="815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Q1 FY23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FD770B9-36C2-4444-BB3D-7D11CCFCD705}"/>
              </a:ext>
            </a:extLst>
          </p:cNvPr>
          <p:cNvSpPr txBox="1"/>
          <p:nvPr/>
        </p:nvSpPr>
        <p:spPr>
          <a:xfrm>
            <a:off x="6355039" y="3635526"/>
            <a:ext cx="815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Q4 FY22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26BD68A-690F-5747-9693-47730DAD3D57}"/>
              </a:ext>
            </a:extLst>
          </p:cNvPr>
          <p:cNvSpPr/>
          <p:nvPr/>
        </p:nvSpPr>
        <p:spPr>
          <a:xfrm>
            <a:off x="4729970" y="3047961"/>
            <a:ext cx="532844" cy="5087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VBA/VHA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B293AAD-7C8C-BE46-863B-7BFDB2EDCB1E}"/>
              </a:ext>
            </a:extLst>
          </p:cNvPr>
          <p:cNvSpPr/>
          <p:nvPr/>
        </p:nvSpPr>
        <p:spPr>
          <a:xfrm>
            <a:off x="4907103" y="1329539"/>
            <a:ext cx="125743" cy="1242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133A4C2-E568-A54B-A96E-5295A5F52BF7}"/>
              </a:ext>
            </a:extLst>
          </p:cNvPr>
          <p:cNvSpPr/>
          <p:nvPr/>
        </p:nvSpPr>
        <p:spPr>
          <a:xfrm>
            <a:off x="1797683" y="3110177"/>
            <a:ext cx="454924" cy="421552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VBA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C889683-AB6C-094E-B38A-959CB702E5CC}"/>
              </a:ext>
            </a:extLst>
          </p:cNvPr>
          <p:cNvSpPr/>
          <p:nvPr/>
        </p:nvSpPr>
        <p:spPr>
          <a:xfrm>
            <a:off x="621504" y="3075020"/>
            <a:ext cx="467294" cy="43301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VHA</a:t>
            </a:r>
            <a:endParaRPr lang="en-US" sz="1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2A0DF6C-6F97-FF44-AEF6-65D64DA06ED6}"/>
              </a:ext>
            </a:extLst>
          </p:cNvPr>
          <p:cNvSpPr txBox="1"/>
          <p:nvPr/>
        </p:nvSpPr>
        <p:spPr>
          <a:xfrm>
            <a:off x="292696" y="3637307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Q2 FY22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1074"/>
            <a:ext cx="12192000" cy="2179679"/>
          </a:xfrm>
          <a:prstGeom prst="rect">
            <a:avLst/>
          </a:prstGeom>
        </p:spPr>
      </p:pic>
      <p:sp>
        <p:nvSpPr>
          <p:cNvPr id="171" name="Title 5">
            <a:extLst>
              <a:ext uri="{FF2B5EF4-FFF2-40B4-BE49-F238E27FC236}">
                <a16:creationId xmlns:a16="http://schemas.microsoft.com/office/drawing/2014/main" id="{4B1CF528-3382-F54F-966A-5DCAE129AAC7}"/>
              </a:ext>
            </a:extLst>
          </p:cNvPr>
          <p:cNvSpPr txBox="1">
            <a:spLocks/>
          </p:cNvSpPr>
          <p:nvPr/>
        </p:nvSpPr>
        <p:spPr>
          <a:xfrm>
            <a:off x="36890" y="145623"/>
            <a:ext cx="10515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Current Status</a:t>
            </a:r>
          </a:p>
        </p:txBody>
      </p:sp>
      <p:sp>
        <p:nvSpPr>
          <p:cNvPr id="113" name="Slide Number Placeholder 2">
            <a:extLst>
              <a:ext uri="{FF2B5EF4-FFF2-40B4-BE49-F238E27FC236}">
                <a16:creationId xmlns:a16="http://schemas.microsoft.com/office/drawing/2014/main" id="{839FCCBB-378B-40FA-AED6-A49BF0C3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0632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E573346A-FCA4-684E-8D18-26E8324063E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21" name="Footer Placeholder 3">
            <a:extLst>
              <a:ext uri="{FF2B5EF4-FFF2-40B4-BE49-F238E27FC236}">
                <a16:creationId xmlns:a16="http://schemas.microsoft.com/office/drawing/2014/main" id="{7DF7C780-C623-497F-872A-3D1FF7007EF8}"/>
              </a:ext>
            </a:extLst>
          </p:cNvPr>
          <p:cNvSpPr txBox="1">
            <a:spLocks/>
          </p:cNvSpPr>
          <p:nvPr/>
        </p:nvSpPr>
        <p:spPr>
          <a:xfrm>
            <a:off x="838200" y="6468725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5F24E86-A033-412B-8F75-1159DAFB119F}"/>
              </a:ext>
            </a:extLst>
          </p:cNvPr>
          <p:cNvSpPr/>
          <p:nvPr/>
        </p:nvSpPr>
        <p:spPr>
          <a:xfrm>
            <a:off x="6539670" y="3060796"/>
            <a:ext cx="532844" cy="5087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VBA/VHA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C7E0393-DB7F-47A6-B240-BF30D6690DD0}"/>
              </a:ext>
            </a:extLst>
          </p:cNvPr>
          <p:cNvSpPr/>
          <p:nvPr/>
        </p:nvSpPr>
        <p:spPr>
          <a:xfrm>
            <a:off x="9986937" y="3068781"/>
            <a:ext cx="467294" cy="43301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VHA</a:t>
            </a:r>
            <a:endParaRPr lang="en-US" sz="10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1EC3E7-6FE3-480D-9D10-CB8367CF1CE9}"/>
              </a:ext>
            </a:extLst>
          </p:cNvPr>
          <p:cNvSpPr txBox="1"/>
          <p:nvPr/>
        </p:nvSpPr>
        <p:spPr>
          <a:xfrm>
            <a:off x="9790570" y="3637307"/>
            <a:ext cx="8156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Q1 FY23</a:t>
            </a:r>
          </a:p>
        </p:txBody>
      </p:sp>
      <p:pic>
        <p:nvPicPr>
          <p:cNvPr id="146" name="Picture 2" descr="The White House">
            <a:extLst>
              <a:ext uri="{FF2B5EF4-FFF2-40B4-BE49-F238E27FC236}">
                <a16:creationId xmlns:a16="http://schemas.microsoft.com/office/drawing/2014/main" id="{340CF3CF-AA9C-4E2A-8599-DC0A9479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88" y="1354459"/>
            <a:ext cx="143591" cy="14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7DC47E43-43CB-49A6-901F-4154178C9D51}"/>
              </a:ext>
            </a:extLst>
          </p:cNvPr>
          <p:cNvSpPr/>
          <p:nvPr/>
        </p:nvSpPr>
        <p:spPr>
          <a:xfrm>
            <a:off x="11466285" y="1351273"/>
            <a:ext cx="113101" cy="1191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22E5CB8-39A3-4851-A149-008F84C372F1}"/>
              </a:ext>
            </a:extLst>
          </p:cNvPr>
          <p:cNvGrpSpPr/>
          <p:nvPr/>
        </p:nvGrpSpPr>
        <p:grpSpPr>
          <a:xfrm>
            <a:off x="11093544" y="1519476"/>
            <a:ext cx="925006" cy="962663"/>
            <a:chOff x="10433096" y="1408988"/>
            <a:chExt cx="1523377" cy="1024857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FD15534-D1D2-41E7-B68F-35904B98FB8F}"/>
                </a:ext>
              </a:extLst>
            </p:cNvPr>
            <p:cNvSpPr txBox="1"/>
            <p:nvPr/>
          </p:nvSpPr>
          <p:spPr>
            <a:xfrm>
              <a:off x="10433096" y="1408988"/>
              <a:ext cx="1477026" cy="327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Co-pay Notifications</a:t>
              </a:r>
              <a:endParaRPr lang="en-US" sz="700" b="1" dirty="0">
                <a:highlight>
                  <a:srgbClr val="FFFF00"/>
                </a:highlight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9173D79-E996-4EC6-9E65-476A72DF9490}"/>
                </a:ext>
              </a:extLst>
            </p:cNvPr>
            <p:cNvSpPr txBox="1"/>
            <p:nvPr/>
          </p:nvSpPr>
          <p:spPr>
            <a:xfrm>
              <a:off x="10472302" y="1762140"/>
              <a:ext cx="1484171" cy="6717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be notified via email when a new co-pay statement available to view in the Debt Portal.</a:t>
              </a:r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871822D8-5009-E644-A9B2-07342071DF93}"/>
              </a:ext>
            </a:extLst>
          </p:cNvPr>
          <p:cNvSpPr/>
          <p:nvPr/>
        </p:nvSpPr>
        <p:spPr>
          <a:xfrm>
            <a:off x="11358682" y="3054065"/>
            <a:ext cx="467294" cy="43301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VHA</a:t>
            </a:r>
            <a:endParaRPr lang="en-US" sz="10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B8D8C0-CF09-4E76-8580-105746F0CCB7}"/>
              </a:ext>
            </a:extLst>
          </p:cNvPr>
          <p:cNvSpPr txBox="1"/>
          <p:nvPr/>
        </p:nvSpPr>
        <p:spPr>
          <a:xfrm>
            <a:off x="241851" y="2662241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9943997-8DAE-47FF-A6D9-0E0D0DDFC3B4}"/>
              </a:ext>
            </a:extLst>
          </p:cNvPr>
          <p:cNvSpPr txBox="1"/>
          <p:nvPr/>
        </p:nvSpPr>
        <p:spPr>
          <a:xfrm>
            <a:off x="1562867" y="2662241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79D0F0C-9F98-4B27-A2B5-506F2D22E012}"/>
              </a:ext>
            </a:extLst>
          </p:cNvPr>
          <p:cNvSpPr txBox="1"/>
          <p:nvPr/>
        </p:nvSpPr>
        <p:spPr>
          <a:xfrm>
            <a:off x="3096921" y="2633317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Completed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38E4AAD-1DD5-46D1-981A-C9D74C40A1C9}"/>
              </a:ext>
            </a:extLst>
          </p:cNvPr>
          <p:cNvSpPr txBox="1"/>
          <p:nvPr/>
        </p:nvSpPr>
        <p:spPr>
          <a:xfrm>
            <a:off x="4487122" y="2621609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In Progress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00AAD40-F16C-4917-B161-C2E3835DC5D0}"/>
              </a:ext>
            </a:extLst>
          </p:cNvPr>
          <p:cNvSpPr txBox="1"/>
          <p:nvPr/>
        </p:nvSpPr>
        <p:spPr>
          <a:xfrm>
            <a:off x="6194667" y="2632371"/>
            <a:ext cx="10630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In Discovery</a:t>
            </a:r>
          </a:p>
        </p:txBody>
      </p:sp>
    </p:spTree>
    <p:extLst>
      <p:ext uri="{BB962C8B-B14F-4D97-AF65-F5344CB8AC3E}">
        <p14:creationId xmlns:p14="http://schemas.microsoft.com/office/powerpoint/2010/main" val="2444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sky, road, outdoor, mountain&#10;&#10;Description automatically generated">
            <a:extLst>
              <a:ext uri="{FF2B5EF4-FFF2-40B4-BE49-F238E27FC236}">
                <a16:creationId xmlns:a16="http://schemas.microsoft.com/office/drawing/2014/main" id="{ED75E1ED-AE37-4C52-8D39-CB6254DB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" t="9091" r="2310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  <a:ea typeface="+mj-ea"/>
                <a:cs typeface="+mj-cs"/>
              </a:rPr>
              <a:t>Debt Management Roadmap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8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A1CEC-72E9-4C60-9EAB-926F124CE08B}"/>
              </a:ext>
            </a:extLst>
          </p:cNvPr>
          <p:cNvSpPr/>
          <p:nvPr/>
        </p:nvSpPr>
        <p:spPr>
          <a:xfrm>
            <a:off x="107291" y="619333"/>
            <a:ext cx="2155651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9026AE51-7154-4012-A911-9F5A05E4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79484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8715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encils">
            <a:extLst>
              <a:ext uri="{FF2B5EF4-FFF2-40B4-BE49-F238E27FC236}">
                <a16:creationId xmlns:a16="http://schemas.microsoft.com/office/drawing/2014/main" id="{ED75E1ED-AE37-4C52-8D39-CB6254DB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4606" r="460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  <a:ea typeface="+mj-ea"/>
                <a:cs typeface="+mj-cs"/>
              </a:rPr>
              <a:t>Strategic Overview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1772" y="647898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6C4011-8F6B-4AE2-8F4D-03EDBFCD5D7E}"/>
              </a:ext>
            </a:extLst>
          </p:cNvPr>
          <p:cNvSpPr txBox="1">
            <a:spLocks/>
          </p:cNvSpPr>
          <p:nvPr/>
        </p:nvSpPr>
        <p:spPr>
          <a:xfrm>
            <a:off x="4790139" y="1028700"/>
            <a:ext cx="4404560" cy="4489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Veteran Online Debt Access (VODA) project mission is to:</a:t>
            </a:r>
          </a:p>
          <a:p>
            <a:pPr lvl="1"/>
            <a:r>
              <a:rPr lang="en-US" dirty="0"/>
              <a:t>Enable Veterans to access and manage their debts on the portal</a:t>
            </a:r>
          </a:p>
          <a:p>
            <a:pPr lvl="1"/>
            <a:r>
              <a:rPr lang="en-US" dirty="0"/>
              <a:t>Receive easy to read notifications of their debt obligations to the Department of Veteran Affairs (VA)</a:t>
            </a:r>
          </a:p>
          <a:p>
            <a:pPr marL="0" indent="0">
              <a:buNone/>
            </a:pPr>
            <a:r>
              <a:rPr lang="en-US" sz="2400" dirty="0"/>
              <a:t>This project aligns with the requirements set forth in the Veterans Benefits and Transition Act of 2018</a:t>
            </a:r>
          </a:p>
          <a:p>
            <a:endParaRPr lang="en-US" sz="1700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760FCE86-0C2D-477E-A35A-17349F32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78984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0886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lorful mailboxes stacked inside a wooden box">
            <a:extLst>
              <a:ext uri="{FF2B5EF4-FFF2-40B4-BE49-F238E27FC236}">
                <a16:creationId xmlns:a16="http://schemas.microsoft.com/office/drawing/2014/main" id="{3F0CE6BB-31FF-4646-A782-C5C0C18F60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2016628" y="83171"/>
            <a:ext cx="10028288" cy="658540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  <a:ea typeface="+mj-ea"/>
                <a:cs typeface="+mj-cs"/>
              </a:rPr>
              <a:t>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6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573346A-FCA4-684E-8D18-26E8324063ED}" type="slidenum">
              <a:rPr lang="en-US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dirty="0">
              <a:solidFill>
                <a:srgbClr val="898989"/>
              </a:solidFill>
              <a:latin typeface="Calibri" panose="020F0502020204030204"/>
            </a:endParaRPr>
          </a:p>
        </p:txBody>
      </p:sp>
      <p:graphicFrame>
        <p:nvGraphicFramePr>
          <p:cNvPr id="15" name="Content Placeholder 1">
            <a:extLst>
              <a:ext uri="{FF2B5EF4-FFF2-40B4-BE49-F238E27FC236}">
                <a16:creationId xmlns:a16="http://schemas.microsoft.com/office/drawing/2014/main" id="{4D69BBE5-3DA3-48C8-9C5E-54DBFC30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991886"/>
              </p:ext>
            </p:extLst>
          </p:nvPr>
        </p:nvGraphicFramePr>
        <p:xfrm>
          <a:off x="5246433" y="2893168"/>
          <a:ext cx="6209099" cy="3463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2" descr="The White House">
            <a:extLst>
              <a:ext uri="{FF2B5EF4-FFF2-40B4-BE49-F238E27FC236}">
                <a16:creationId xmlns:a16="http://schemas.microsoft.com/office/drawing/2014/main" id="{9E4402BB-D26E-4044-B0A4-5BAA7EEE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139" y="3249160"/>
            <a:ext cx="316280" cy="3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88074F-3B9F-4B58-B948-6CF412FF20D8}"/>
              </a:ext>
            </a:extLst>
          </p:cNvPr>
          <p:cNvGrpSpPr/>
          <p:nvPr/>
        </p:nvGrpSpPr>
        <p:grpSpPr>
          <a:xfrm>
            <a:off x="10105365" y="5128578"/>
            <a:ext cx="1175120" cy="1065246"/>
            <a:chOff x="7903448" y="4466758"/>
            <a:chExt cx="1175120" cy="106524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A132077-B73A-4457-B471-4FDD2F874C35}"/>
                </a:ext>
              </a:extLst>
            </p:cNvPr>
            <p:cNvSpPr/>
            <p:nvPr/>
          </p:nvSpPr>
          <p:spPr>
            <a:xfrm>
              <a:off x="7903448" y="4487706"/>
              <a:ext cx="1175120" cy="104429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57320810-FD18-483F-B411-FC51D1D1068C}"/>
                </a:ext>
              </a:extLst>
            </p:cNvPr>
            <p:cNvSpPr txBox="1"/>
            <p:nvPr/>
          </p:nvSpPr>
          <p:spPr>
            <a:xfrm>
              <a:off x="7934034" y="4466758"/>
              <a:ext cx="1113948" cy="9831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Simple income threshold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492557-C491-46CA-BFA9-8D4E38447BD8}"/>
              </a:ext>
            </a:extLst>
          </p:cNvPr>
          <p:cNvGrpSpPr/>
          <p:nvPr/>
        </p:nvGrpSpPr>
        <p:grpSpPr>
          <a:xfrm>
            <a:off x="10105365" y="3942702"/>
            <a:ext cx="1175120" cy="1044298"/>
            <a:chOff x="3306523" y="2245031"/>
            <a:chExt cx="1175120" cy="104429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08E7257-1E65-456C-87CB-1A379105B688}"/>
                </a:ext>
              </a:extLst>
            </p:cNvPr>
            <p:cNvSpPr/>
            <p:nvPr/>
          </p:nvSpPr>
          <p:spPr>
            <a:xfrm>
              <a:off x="3306523" y="2245031"/>
              <a:ext cx="1175120" cy="104429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8ED80697-4C92-4C4E-A277-C1EF27945CC0}"/>
                </a:ext>
              </a:extLst>
            </p:cNvPr>
            <p:cNvSpPr txBox="1"/>
            <p:nvPr/>
          </p:nvSpPr>
          <p:spPr>
            <a:xfrm>
              <a:off x="3337109" y="2275617"/>
              <a:ext cx="1113948" cy="9831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dirty="0"/>
                <a:t>Streamline the waiver request process</a:t>
              </a:r>
              <a:endParaRPr lang="en-US" sz="1200" kern="1200" dirty="0"/>
            </a:p>
          </p:txBody>
        </p:sp>
      </p:grp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E528CAD-0BB9-4B15-AA99-BA8B8D87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41" y="6486011"/>
            <a:ext cx="7315200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17792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A08B10-BCC1-4E65-85F3-D52FBD1CA05E}"/>
              </a:ext>
            </a:extLst>
          </p:cNvPr>
          <p:cNvCxnSpPr>
            <a:cxnSpLocks/>
          </p:cNvCxnSpPr>
          <p:nvPr/>
        </p:nvCxnSpPr>
        <p:spPr>
          <a:xfrm>
            <a:off x="5400654" y="2656000"/>
            <a:ext cx="0" cy="394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4417122" y="2156046"/>
            <a:ext cx="0" cy="2524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18B88F-6658-47D4-A5C8-0BB842013076}"/>
              </a:ext>
            </a:extLst>
          </p:cNvPr>
          <p:cNvCxnSpPr>
            <a:cxnSpLocks/>
          </p:cNvCxnSpPr>
          <p:nvPr/>
        </p:nvCxnSpPr>
        <p:spPr>
          <a:xfrm flipH="1">
            <a:off x="6426941" y="2120553"/>
            <a:ext cx="40456" cy="2109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65" y="116953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VODA – Q3 FY22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2776" y="6470267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8091" y="6308252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5907024" y="323798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C5617A-D0F6-7044-BEB7-2EBCE09DD8BD}"/>
              </a:ext>
            </a:extLst>
          </p:cNvPr>
          <p:cNvSpPr txBox="1"/>
          <p:nvPr/>
        </p:nvSpPr>
        <p:spPr>
          <a:xfrm>
            <a:off x="3823659" y="3218586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72586EF-FCBD-484F-BFDF-F576C6E959E8}"/>
              </a:ext>
            </a:extLst>
          </p:cNvPr>
          <p:cNvSpPr/>
          <p:nvPr/>
        </p:nvSpPr>
        <p:spPr>
          <a:xfrm>
            <a:off x="6027933" y="2425466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1C91D9-CF99-4944-A768-39C41B180A62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3F399B-2A43-48BE-96A7-80B536F0FC4B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209210-AF6F-4895-8560-76EB07968255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2A600B9-E6EA-4618-8B20-34265DC98A4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818415D-B96F-41DE-9014-8B38A67203F8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75A2463-C169-435E-8416-2143809FC795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CC1737-F44A-438C-93F2-1D92132E0F10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C16E4A7-CC1E-49D3-8BEE-28368426A17A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FDFE4E2-A3E9-416B-A75D-959E25F56035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1EDA8A-874B-4F6E-A159-A862345680A8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5B5C63-4CE1-4B22-BE69-6B2EE6F1BA51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EBC037A-D969-49C4-AEE0-E4B53C049CEB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130" name="Picture 2" descr="The White House">
              <a:extLst>
                <a:ext uri="{FF2B5EF4-FFF2-40B4-BE49-F238E27FC236}">
                  <a16:creationId xmlns:a16="http://schemas.microsoft.com/office/drawing/2014/main" id="{E75E4F69-2202-334F-82C0-0ECD3DF1A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DFA84B-67D1-F34D-9A60-2DFDEAE223A6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344953DD-A136-47D6-BFCD-76B64CB42699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2453B5B-F0F8-4A73-AECE-49057CB7E914}"/>
              </a:ext>
            </a:extLst>
          </p:cNvPr>
          <p:cNvGrpSpPr/>
          <p:nvPr/>
        </p:nvGrpSpPr>
        <p:grpSpPr>
          <a:xfrm>
            <a:off x="5619379" y="1084696"/>
            <a:ext cx="1747053" cy="1093795"/>
            <a:chOff x="2330878" y="1453917"/>
            <a:chExt cx="1747053" cy="10937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BCD698-DFFD-40B6-AC28-D6F374D1AC20}"/>
                </a:ext>
              </a:extLst>
            </p:cNvPr>
            <p:cNvSpPr txBox="1"/>
            <p:nvPr/>
          </p:nvSpPr>
          <p:spPr>
            <a:xfrm>
              <a:off x="2387003" y="1839826"/>
              <a:ext cx="161439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debts, debt letters, and payments in one dashboard.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99BCF6-71C0-4BC3-AA8E-7F08FECAFBEE}"/>
                </a:ext>
              </a:extLst>
            </p:cNvPr>
            <p:cNvSpPr/>
            <p:nvPr/>
          </p:nvSpPr>
          <p:spPr>
            <a:xfrm>
              <a:off x="2935108" y="1453917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D0EEAB-964A-4CE3-B774-DCAE3EA42291}"/>
                </a:ext>
              </a:extLst>
            </p:cNvPr>
            <p:cNvSpPr txBox="1"/>
            <p:nvPr/>
          </p:nvSpPr>
          <p:spPr>
            <a:xfrm>
              <a:off x="2330878" y="1661729"/>
              <a:ext cx="17470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Combined VA Debt Portal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66AE63-1525-4C42-960D-2831D7F1670C}"/>
              </a:ext>
            </a:extLst>
          </p:cNvPr>
          <p:cNvGrpSpPr/>
          <p:nvPr/>
        </p:nvGrpSpPr>
        <p:grpSpPr>
          <a:xfrm>
            <a:off x="3415012" y="1099244"/>
            <a:ext cx="1761323" cy="1080363"/>
            <a:chOff x="5835636" y="1235323"/>
            <a:chExt cx="1761323" cy="108036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094A2F3-4631-45C1-AF3A-26955536A9DB}"/>
                </a:ext>
              </a:extLst>
            </p:cNvPr>
            <p:cNvGrpSpPr/>
            <p:nvPr/>
          </p:nvGrpSpPr>
          <p:grpSpPr>
            <a:xfrm>
              <a:off x="5938751" y="1235323"/>
              <a:ext cx="1557991" cy="1080363"/>
              <a:chOff x="5938751" y="1235323"/>
              <a:chExt cx="1557991" cy="1080363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6C381ED-D41F-40CC-AD3C-F0FC64D9F07C}"/>
                  </a:ext>
                </a:extLst>
              </p:cNvPr>
              <p:cNvSpPr txBox="1"/>
              <p:nvPr/>
            </p:nvSpPr>
            <p:spPr>
              <a:xfrm>
                <a:off x="5938751" y="1607800"/>
                <a:ext cx="1557991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Veteran I would like to receive an email notification after I submit my FSR with next steps.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E15E70-639E-4E5F-AE2F-C8A55DE7EA96}"/>
                  </a:ext>
                </a:extLst>
              </p:cNvPr>
              <p:cNvSpPr/>
              <p:nvPr/>
            </p:nvSpPr>
            <p:spPr>
              <a:xfrm>
                <a:off x="6552227" y="1235323"/>
                <a:ext cx="190122" cy="20030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857122-A4AB-4159-8992-F1C9333614A2}"/>
                </a:ext>
              </a:extLst>
            </p:cNvPr>
            <p:cNvSpPr txBox="1"/>
            <p:nvPr/>
          </p:nvSpPr>
          <p:spPr>
            <a:xfrm>
              <a:off x="5835636" y="1443979"/>
              <a:ext cx="17613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FSR Notifications</a:t>
              </a:r>
              <a:endParaRPr lang="en-US" sz="1000" b="1" dirty="0"/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3E3C996F-D5E8-4E60-9B88-1DD667AE6B96}"/>
              </a:ext>
            </a:extLst>
          </p:cNvPr>
          <p:cNvSpPr/>
          <p:nvPr/>
        </p:nvSpPr>
        <p:spPr>
          <a:xfrm>
            <a:off x="4131603" y="2658157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</p:spTree>
    <p:extLst>
      <p:ext uri="{BB962C8B-B14F-4D97-AF65-F5344CB8AC3E}">
        <p14:creationId xmlns:p14="http://schemas.microsoft.com/office/powerpoint/2010/main" val="17049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18B88F-6658-47D4-A5C8-0BB842013076}"/>
              </a:ext>
            </a:extLst>
          </p:cNvPr>
          <p:cNvCxnSpPr>
            <a:cxnSpLocks/>
          </p:cNvCxnSpPr>
          <p:nvPr/>
        </p:nvCxnSpPr>
        <p:spPr>
          <a:xfrm flipH="1">
            <a:off x="6426941" y="2120553"/>
            <a:ext cx="40456" cy="2109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65" y="116953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Q4 FY22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2776" y="6470267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8091" y="6308252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5907024" y="323798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Q4 FY22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ADBB1B6-A5A1-5B4B-AE70-4C766ADFB696}"/>
              </a:ext>
            </a:extLst>
          </p:cNvPr>
          <p:cNvGrpSpPr/>
          <p:nvPr/>
        </p:nvGrpSpPr>
        <p:grpSpPr>
          <a:xfrm>
            <a:off x="5535580" y="1138720"/>
            <a:ext cx="1839583" cy="1273302"/>
            <a:chOff x="8292279" y="1178540"/>
            <a:chExt cx="1839583" cy="127330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330D141-DAEF-C041-BD11-E57DA31849AE}"/>
                </a:ext>
              </a:extLst>
            </p:cNvPr>
            <p:cNvGrpSpPr/>
            <p:nvPr/>
          </p:nvGrpSpPr>
          <p:grpSpPr>
            <a:xfrm>
              <a:off x="8292279" y="1421680"/>
              <a:ext cx="1839583" cy="1030162"/>
              <a:chOff x="6209447" y="1423351"/>
              <a:chExt cx="1839583" cy="1030162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6FDC2C-52F0-5540-B92A-168AA1F4E347}"/>
                  </a:ext>
                </a:extLst>
              </p:cNvPr>
              <p:cNvSpPr txBox="1"/>
              <p:nvPr/>
            </p:nvSpPr>
            <p:spPr>
              <a:xfrm>
                <a:off x="6287708" y="1591739"/>
                <a:ext cx="1761322" cy="8617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a Veteran I want to resolve all my debt—both VBA and VHA— by filling out one FSR form.  </a:t>
                </a: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(Phase 2)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947E0F6-5D0A-9A48-9219-31742DEDC768}"/>
                  </a:ext>
                </a:extLst>
              </p:cNvPr>
              <p:cNvSpPr txBox="1"/>
              <p:nvPr/>
            </p:nvSpPr>
            <p:spPr>
              <a:xfrm>
                <a:off x="6209447" y="1423351"/>
                <a:ext cx="178685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Combined Online FSR</a:t>
                </a:r>
                <a:endParaRPr lang="en-US" sz="1000" b="1" dirty="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592C332-68F5-3140-A46C-F833FD4FB54E}"/>
                </a:ext>
              </a:extLst>
            </p:cNvPr>
            <p:cNvSpPr/>
            <p:nvPr/>
          </p:nvSpPr>
          <p:spPr>
            <a:xfrm>
              <a:off x="9110191" y="1178540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172586EF-FCBD-484F-BFDF-F576C6E959E8}"/>
              </a:ext>
            </a:extLst>
          </p:cNvPr>
          <p:cNvSpPr/>
          <p:nvPr/>
        </p:nvSpPr>
        <p:spPr>
          <a:xfrm>
            <a:off x="6027933" y="2425466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pic>
        <p:nvPicPr>
          <p:cNvPr id="127" name="Picture 2" descr="The White House">
            <a:extLst>
              <a:ext uri="{FF2B5EF4-FFF2-40B4-BE49-F238E27FC236}">
                <a16:creationId xmlns:a16="http://schemas.microsoft.com/office/drawing/2014/main" id="{902CA5F5-D525-B64E-851E-87DDE8D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61" y="1109778"/>
            <a:ext cx="246222" cy="2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1C91D9-CF99-4944-A768-39C41B180A62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3F399B-2A43-48BE-96A7-80B536F0FC4B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209210-AF6F-4895-8560-76EB07968255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2A600B9-E6EA-4618-8B20-34265DC98A4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818415D-B96F-41DE-9014-8B38A67203F8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75A2463-C169-435E-8416-2143809FC795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6CC1737-F44A-438C-93F2-1D92132E0F10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C16E4A7-CC1E-49D3-8BEE-28368426A17A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FDFE4E2-A3E9-416B-A75D-959E25F56035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1EDA8A-874B-4F6E-A159-A862345680A8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35B5C63-4CE1-4B22-BE69-6B2EE6F1BA51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EBC037A-D969-49C4-AEE0-E4B53C049CEB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130" name="Picture 2" descr="The White House">
              <a:extLst>
                <a:ext uri="{FF2B5EF4-FFF2-40B4-BE49-F238E27FC236}">
                  <a16:creationId xmlns:a16="http://schemas.microsoft.com/office/drawing/2014/main" id="{E75E4F69-2202-334F-82C0-0ECD3DF1A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9DFA84B-67D1-F34D-9A60-2DFDEAE223A6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344953DD-A136-47D6-BFCD-76B64CB42699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426911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4417122" y="2156046"/>
            <a:ext cx="3528" cy="26564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18B88F-6658-47D4-A5C8-0BB842013076}"/>
              </a:ext>
            </a:extLst>
          </p:cNvPr>
          <p:cNvCxnSpPr>
            <a:cxnSpLocks/>
          </p:cNvCxnSpPr>
          <p:nvPr/>
        </p:nvCxnSpPr>
        <p:spPr>
          <a:xfrm flipH="1">
            <a:off x="6426941" y="2329729"/>
            <a:ext cx="5189" cy="1900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Q1 FY23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2330" y="6481989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8091" y="6308252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5921817" y="336146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C5617A-D0F6-7044-BEB7-2EBCE09DD8BD}"/>
              </a:ext>
            </a:extLst>
          </p:cNvPr>
          <p:cNvSpPr txBox="1"/>
          <p:nvPr/>
        </p:nvSpPr>
        <p:spPr>
          <a:xfrm>
            <a:off x="3839902" y="333425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FY23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0D141-DAEF-C041-BD11-E57DA31849AE}"/>
              </a:ext>
            </a:extLst>
          </p:cNvPr>
          <p:cNvGrpSpPr/>
          <p:nvPr/>
        </p:nvGrpSpPr>
        <p:grpSpPr>
          <a:xfrm>
            <a:off x="3549971" y="1301064"/>
            <a:ext cx="1836961" cy="1174115"/>
            <a:chOff x="6209447" y="1423351"/>
            <a:chExt cx="1836961" cy="117411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76FDC2C-52F0-5540-B92A-168AA1F4E347}"/>
                </a:ext>
              </a:extLst>
            </p:cNvPr>
            <p:cNvSpPr txBox="1"/>
            <p:nvPr/>
          </p:nvSpPr>
          <p:spPr>
            <a:xfrm>
              <a:off x="6285086" y="1735692"/>
              <a:ext cx="176132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with low income submitting a waiver request process is simple and straightforward. </a:t>
              </a:r>
            </a:p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(Phase 2.5)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47E0F6-5D0A-9A48-9219-31742DEDC768}"/>
                </a:ext>
              </a:extLst>
            </p:cNvPr>
            <p:cNvSpPr txBox="1"/>
            <p:nvPr/>
          </p:nvSpPr>
          <p:spPr>
            <a:xfrm>
              <a:off x="6209447" y="1423351"/>
              <a:ext cx="17868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Streamline Waiver Submission Process</a:t>
              </a:r>
              <a:endParaRPr lang="en-US" sz="1000" b="1" dirty="0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172586EF-FCBD-484F-BFDF-F576C6E959E8}"/>
              </a:ext>
            </a:extLst>
          </p:cNvPr>
          <p:cNvSpPr/>
          <p:nvPr/>
        </p:nvSpPr>
        <p:spPr>
          <a:xfrm>
            <a:off x="3997395" y="2522758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B8BE0B1-DBEA-654E-AB7B-0B0A12589461}"/>
              </a:ext>
            </a:extLst>
          </p:cNvPr>
          <p:cNvSpPr/>
          <p:nvPr/>
        </p:nvSpPr>
        <p:spPr>
          <a:xfrm>
            <a:off x="6160967" y="2812467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6DE457-1502-2948-A8A5-FF6C2BBF0ECE}"/>
              </a:ext>
            </a:extLst>
          </p:cNvPr>
          <p:cNvSpPr/>
          <p:nvPr/>
        </p:nvSpPr>
        <p:spPr>
          <a:xfrm>
            <a:off x="4326516" y="1046584"/>
            <a:ext cx="190122" cy="2003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16F41D-CA68-6B4D-AB5C-FD2B5B053EA9}"/>
              </a:ext>
            </a:extLst>
          </p:cNvPr>
          <p:cNvGrpSpPr/>
          <p:nvPr/>
        </p:nvGrpSpPr>
        <p:grpSpPr>
          <a:xfrm>
            <a:off x="5590201" y="1046584"/>
            <a:ext cx="1896889" cy="1169718"/>
            <a:chOff x="10433096" y="1177534"/>
            <a:chExt cx="1523377" cy="124528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771FDE-4937-A043-8310-4CD82358E52C}"/>
                </a:ext>
              </a:extLst>
            </p:cNvPr>
            <p:cNvSpPr/>
            <p:nvPr/>
          </p:nvSpPr>
          <p:spPr>
            <a:xfrm>
              <a:off x="11109243" y="1177534"/>
              <a:ext cx="148756" cy="20082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384D2F-7626-464D-9253-C268D992359A}"/>
                </a:ext>
              </a:extLst>
            </p:cNvPr>
            <p:cNvSpPr txBox="1"/>
            <p:nvPr/>
          </p:nvSpPr>
          <p:spPr>
            <a:xfrm>
              <a:off x="10433096" y="1408988"/>
              <a:ext cx="14770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Co-pay Notifications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93B7E7-3EA6-4045-9E9E-F8E7A20D87C9}"/>
                </a:ext>
              </a:extLst>
            </p:cNvPr>
            <p:cNvSpPr txBox="1"/>
            <p:nvPr/>
          </p:nvSpPr>
          <p:spPr>
            <a:xfrm>
              <a:off x="10472302" y="1762140"/>
              <a:ext cx="1484171" cy="6606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be notified via email when a new co-pay statement available to view in the Debt Portal.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8B4391-5B00-3E45-8B29-4EA474002A5E}"/>
              </a:ext>
            </a:extLst>
          </p:cNvPr>
          <p:cNvGrpSpPr/>
          <p:nvPr/>
        </p:nvGrpSpPr>
        <p:grpSpPr>
          <a:xfrm>
            <a:off x="7445991" y="976210"/>
            <a:ext cx="2330833" cy="1281621"/>
            <a:chOff x="-182468" y="1037402"/>
            <a:chExt cx="2796145" cy="128162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0C8800-36CB-3B42-A47C-13210A366AD3}"/>
                </a:ext>
              </a:extLst>
            </p:cNvPr>
            <p:cNvSpPr txBox="1"/>
            <p:nvPr/>
          </p:nvSpPr>
          <p:spPr>
            <a:xfrm>
              <a:off x="488963" y="1611137"/>
              <a:ext cx="151083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the ability to download a letter that shows my debt is paid in full. 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A4FA0E7-CEFC-684C-A390-A58D96332FF6}"/>
                </a:ext>
              </a:extLst>
            </p:cNvPr>
            <p:cNvSpPr/>
            <p:nvPr/>
          </p:nvSpPr>
          <p:spPr>
            <a:xfrm>
              <a:off x="1116769" y="1037402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E45BFA-1037-BD48-96A1-B67E865432EB}"/>
                </a:ext>
              </a:extLst>
            </p:cNvPr>
            <p:cNvSpPr txBox="1"/>
            <p:nvPr/>
          </p:nvSpPr>
          <p:spPr>
            <a:xfrm>
              <a:off x="-182468" y="1280018"/>
              <a:ext cx="27961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Auto-generated Letters: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Paid in Full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9851705-0032-B94D-9185-646AB9E32EC1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B24FA4F-71B7-414F-B5E9-41069F86D55D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B9BBA71-CBB6-D843-95C6-A116A1DA5E13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3339B2A-5285-3A49-8AAE-C2C1BAE2D4FD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653865C-1BD4-8344-94DA-57492235D4A0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B36F19B9-32E8-2D41-95EA-3BC1C147B3D8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7ACFA98-E989-EF41-A865-1E6048D3CA1A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5BDC450-EEF9-2C42-B337-A9674B4747BD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DB56F88-799B-9344-84FB-4ABD2E5BA6C1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E594D33-50D9-9C48-8ABA-29E0712824E4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783D64B7-734C-5642-A0A5-42CE0B644786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2EF9EE-5B3B-2248-A304-51F1A5E65378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104" name="Picture 2" descr="The White House">
              <a:extLst>
                <a:ext uri="{FF2B5EF4-FFF2-40B4-BE49-F238E27FC236}">
                  <a16:creationId xmlns:a16="http://schemas.microsoft.com/office/drawing/2014/main" id="{8B5686B8-FC82-0D48-B7CB-4815DFE80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F14FF6B-C075-C24C-8D90-948069A26819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pic>
        <p:nvPicPr>
          <p:cNvPr id="126" name="Picture 2" descr="The White House">
            <a:extLst>
              <a:ext uri="{FF2B5EF4-FFF2-40B4-BE49-F238E27FC236}">
                <a16:creationId xmlns:a16="http://schemas.microsoft.com/office/drawing/2014/main" id="{69544E5C-4228-C143-A89C-DFB7FBD9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14" y="1013986"/>
            <a:ext cx="246222" cy="2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The White House">
            <a:extLst>
              <a:ext uri="{FF2B5EF4-FFF2-40B4-BE49-F238E27FC236}">
                <a16:creationId xmlns:a16="http://schemas.microsoft.com/office/drawing/2014/main" id="{FDA3E318-76AC-6549-9C2E-09C83D6A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33" y="1013986"/>
            <a:ext cx="246222" cy="2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Footer Placeholder">
            <a:extLst>
              <a:ext uri="{FF2B5EF4-FFF2-40B4-BE49-F238E27FC236}">
                <a16:creationId xmlns:a16="http://schemas.microsoft.com/office/drawing/2014/main" id="{0681739E-8758-456B-9812-F4C846C6C620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6AC48A-9D0F-491A-B44D-DABD3232014A}"/>
              </a:ext>
            </a:extLst>
          </p:cNvPr>
          <p:cNvCxnSpPr>
            <a:cxnSpLocks/>
          </p:cNvCxnSpPr>
          <p:nvPr/>
        </p:nvCxnSpPr>
        <p:spPr>
          <a:xfrm flipH="1">
            <a:off x="8598758" y="2482129"/>
            <a:ext cx="22613" cy="20754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246ED1-E9F4-403D-A8ED-A4A280FD1044}"/>
              </a:ext>
            </a:extLst>
          </p:cNvPr>
          <p:cNvSpPr txBox="1"/>
          <p:nvPr/>
        </p:nvSpPr>
        <p:spPr>
          <a:xfrm>
            <a:off x="8056303" y="339038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47CEDC-6E69-47E7-86FF-1C37CE053DCD}"/>
              </a:ext>
            </a:extLst>
          </p:cNvPr>
          <p:cNvSpPr/>
          <p:nvPr/>
        </p:nvSpPr>
        <p:spPr>
          <a:xfrm>
            <a:off x="8324676" y="2845334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E24DFF-080B-4F98-853D-83F98C8CAD88}"/>
              </a:ext>
            </a:extLst>
          </p:cNvPr>
          <p:cNvGrpSpPr/>
          <p:nvPr/>
        </p:nvGrpSpPr>
        <p:grpSpPr>
          <a:xfrm>
            <a:off x="9755574" y="1260208"/>
            <a:ext cx="1761323" cy="871707"/>
            <a:chOff x="5835636" y="1443979"/>
            <a:chExt cx="1761323" cy="87170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328E7F-0C1F-436F-B7AC-E5E39928C5D5}"/>
                </a:ext>
              </a:extLst>
            </p:cNvPr>
            <p:cNvSpPr txBox="1"/>
            <p:nvPr/>
          </p:nvSpPr>
          <p:spPr>
            <a:xfrm>
              <a:off x="5938751" y="1607800"/>
              <a:ext cx="155799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would like to receive an email notification after I submit my FSR with next steps.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F672A1-E694-43DB-AAD3-B2A3445E0DF1}"/>
                </a:ext>
              </a:extLst>
            </p:cNvPr>
            <p:cNvSpPr txBox="1"/>
            <p:nvPr/>
          </p:nvSpPr>
          <p:spPr>
            <a:xfrm>
              <a:off x="5835636" y="1443979"/>
              <a:ext cx="176132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FSR Notifications</a:t>
              </a:r>
              <a:endParaRPr lang="en-US" sz="1000" b="1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BD39987-886C-4A72-AE64-81CDA70E2DBC}"/>
              </a:ext>
            </a:extLst>
          </p:cNvPr>
          <p:cNvSpPr/>
          <p:nvPr/>
        </p:nvSpPr>
        <p:spPr>
          <a:xfrm>
            <a:off x="10304366" y="1001983"/>
            <a:ext cx="185229" cy="1886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B5D6BC8-4403-4542-8773-F3081024B832}"/>
              </a:ext>
            </a:extLst>
          </p:cNvPr>
          <p:cNvCxnSpPr>
            <a:cxnSpLocks/>
          </p:cNvCxnSpPr>
          <p:nvPr/>
        </p:nvCxnSpPr>
        <p:spPr>
          <a:xfrm>
            <a:off x="10617958" y="2131915"/>
            <a:ext cx="13111" cy="300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EF1B34A1-3616-485B-9994-91FE17B5082B}"/>
              </a:ext>
            </a:extLst>
          </p:cNvPr>
          <p:cNvSpPr/>
          <p:nvPr/>
        </p:nvSpPr>
        <p:spPr>
          <a:xfrm>
            <a:off x="10295694" y="2816410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1274D2-109D-4881-8276-7F7C03FC30D9}"/>
              </a:ext>
            </a:extLst>
          </p:cNvPr>
          <p:cNvSpPr txBox="1"/>
          <p:nvPr/>
        </p:nvSpPr>
        <p:spPr>
          <a:xfrm>
            <a:off x="10065557" y="349660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FY23</a:t>
            </a:r>
          </a:p>
        </p:txBody>
      </p:sp>
    </p:spTree>
    <p:extLst>
      <p:ext uri="{BB962C8B-B14F-4D97-AF65-F5344CB8AC3E}">
        <p14:creationId xmlns:p14="http://schemas.microsoft.com/office/powerpoint/2010/main" val="189545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1ED47F-2B70-49B9-9B58-49C98E520927}"/>
              </a:ext>
            </a:extLst>
          </p:cNvPr>
          <p:cNvCxnSpPr>
            <a:cxnSpLocks/>
          </p:cNvCxnSpPr>
          <p:nvPr/>
        </p:nvCxnSpPr>
        <p:spPr>
          <a:xfrm flipH="1">
            <a:off x="10120629" y="2182054"/>
            <a:ext cx="1" cy="2624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88840D-FFC3-4459-85EE-0C4D8DD46943}"/>
              </a:ext>
            </a:extLst>
          </p:cNvPr>
          <p:cNvCxnSpPr>
            <a:cxnSpLocks/>
          </p:cNvCxnSpPr>
          <p:nvPr/>
        </p:nvCxnSpPr>
        <p:spPr>
          <a:xfrm flipH="1">
            <a:off x="3559375" y="2239993"/>
            <a:ext cx="10620" cy="17971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</p:cNvCxnSpPr>
          <p:nvPr/>
        </p:nvCxnSpPr>
        <p:spPr>
          <a:xfrm>
            <a:off x="6088382" y="2308723"/>
            <a:ext cx="33815" cy="19487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18B88F-6658-47D4-A5C8-0BB842013076}"/>
              </a:ext>
            </a:extLst>
          </p:cNvPr>
          <p:cNvCxnSpPr>
            <a:cxnSpLocks/>
          </p:cNvCxnSpPr>
          <p:nvPr/>
        </p:nvCxnSpPr>
        <p:spPr>
          <a:xfrm flipH="1">
            <a:off x="8138656" y="2273230"/>
            <a:ext cx="1" cy="23095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Q2 FY23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3970" y="6501508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8091" y="6308252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926837-B409-4D89-B9E2-92DB036FCA25}"/>
              </a:ext>
            </a:extLst>
          </p:cNvPr>
          <p:cNvSpPr txBox="1"/>
          <p:nvPr/>
        </p:nvSpPr>
        <p:spPr>
          <a:xfrm>
            <a:off x="3010321" y="3435771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7B1FA1-2048-4F6F-9585-0BE38EDDD558}"/>
              </a:ext>
            </a:extLst>
          </p:cNvPr>
          <p:cNvSpPr txBox="1"/>
          <p:nvPr/>
        </p:nvSpPr>
        <p:spPr>
          <a:xfrm>
            <a:off x="5514882" y="3390662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7578284" y="3390662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1B751E-393B-4857-8C29-91905CA83AFD}"/>
              </a:ext>
            </a:extLst>
          </p:cNvPr>
          <p:cNvSpPr txBox="1"/>
          <p:nvPr/>
        </p:nvSpPr>
        <p:spPr>
          <a:xfrm>
            <a:off x="9624913" y="3405617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BB50B3-7B53-44A8-AE0D-34028BA9A640}"/>
              </a:ext>
            </a:extLst>
          </p:cNvPr>
          <p:cNvGrpSpPr/>
          <p:nvPr/>
        </p:nvGrpSpPr>
        <p:grpSpPr>
          <a:xfrm>
            <a:off x="5086381" y="1149204"/>
            <a:ext cx="1901506" cy="1116411"/>
            <a:chOff x="5992606" y="1135332"/>
            <a:chExt cx="1901506" cy="111641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C59791E-E377-4ED9-8FDE-FE52FAA4166E}"/>
                </a:ext>
              </a:extLst>
            </p:cNvPr>
            <p:cNvSpPr/>
            <p:nvPr/>
          </p:nvSpPr>
          <p:spPr>
            <a:xfrm>
              <a:off x="6867703" y="1135332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B7371C-B8FF-4607-93C5-C016F0DDA413}"/>
                </a:ext>
              </a:extLst>
            </p:cNvPr>
            <p:cNvSpPr txBox="1"/>
            <p:nvPr/>
          </p:nvSpPr>
          <p:spPr>
            <a:xfrm>
              <a:off x="6142420" y="1543857"/>
              <a:ext cx="170042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would like the ability to set up my own offset plan (within parameters provided).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CACF6C-8699-4702-8449-423F6943EB6B}"/>
                </a:ext>
              </a:extLst>
            </p:cNvPr>
            <p:cNvSpPr txBox="1"/>
            <p:nvPr/>
          </p:nvSpPr>
          <p:spPr>
            <a:xfrm>
              <a:off x="5992606" y="1405044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Offset Plan</a:t>
              </a:r>
              <a:endParaRPr lang="en-US" sz="1000" b="1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3B544CD-8C04-44D9-AB31-21F85D796D28}"/>
              </a:ext>
            </a:extLst>
          </p:cNvPr>
          <p:cNvGrpSpPr/>
          <p:nvPr/>
        </p:nvGrpSpPr>
        <p:grpSpPr>
          <a:xfrm>
            <a:off x="2806302" y="1157078"/>
            <a:ext cx="1786852" cy="1328701"/>
            <a:chOff x="10355218" y="1460504"/>
            <a:chExt cx="1786852" cy="132870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9B1CE14-7C5E-42FD-9B8C-17EE3D51F263}"/>
                </a:ext>
              </a:extLst>
            </p:cNvPr>
            <p:cNvSpPr/>
            <p:nvPr/>
          </p:nvSpPr>
          <p:spPr>
            <a:xfrm>
              <a:off x="11162884" y="1460504"/>
              <a:ext cx="190122" cy="20030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67057A-4A73-4D7F-9A95-D5C6FE163F65}"/>
                </a:ext>
              </a:extLst>
            </p:cNvPr>
            <p:cNvSpPr txBox="1"/>
            <p:nvPr/>
          </p:nvSpPr>
          <p:spPr>
            <a:xfrm>
              <a:off x="10471307" y="1688163"/>
              <a:ext cx="16041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Benefit Data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78C9C0-0319-4A80-A171-DC204EA98AA3}"/>
                </a:ext>
              </a:extLst>
            </p:cNvPr>
            <p:cNvSpPr txBox="1"/>
            <p:nvPr/>
          </p:nvSpPr>
          <p:spPr>
            <a:xfrm>
              <a:off x="10355218" y="1927431"/>
              <a:ext cx="178685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Veteran, I would like a way to modify the prepopulated benefit data in the FSR to accurately reflect the benefits I have received.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A56D843-52F7-4362-92B5-E1DC9FF7AE75}"/>
              </a:ext>
            </a:extLst>
          </p:cNvPr>
          <p:cNvSpPr/>
          <p:nvPr/>
        </p:nvSpPr>
        <p:spPr>
          <a:xfrm>
            <a:off x="5777092" y="2827765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36C680C-AACF-41AB-9E69-58CF1A7A0A75}"/>
              </a:ext>
            </a:extLst>
          </p:cNvPr>
          <p:cNvSpPr/>
          <p:nvPr/>
        </p:nvSpPr>
        <p:spPr>
          <a:xfrm>
            <a:off x="7824329" y="2844934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7D457AC-FC78-411D-AE8A-D8714DF236BB}"/>
              </a:ext>
            </a:extLst>
          </p:cNvPr>
          <p:cNvGrpSpPr/>
          <p:nvPr/>
        </p:nvGrpSpPr>
        <p:grpSpPr>
          <a:xfrm>
            <a:off x="7177293" y="1146354"/>
            <a:ext cx="1901506" cy="1065852"/>
            <a:chOff x="6221125" y="1173361"/>
            <a:chExt cx="1901506" cy="106585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9DA406-D50D-4C03-9AA6-A1E7FDCFB172}"/>
                </a:ext>
              </a:extLst>
            </p:cNvPr>
            <p:cNvSpPr/>
            <p:nvPr/>
          </p:nvSpPr>
          <p:spPr>
            <a:xfrm>
              <a:off x="7101857" y="1173361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B775876-6715-4965-8079-855E7DF55488}"/>
                </a:ext>
              </a:extLst>
            </p:cNvPr>
            <p:cNvSpPr txBox="1"/>
            <p:nvPr/>
          </p:nvSpPr>
          <p:spPr>
            <a:xfrm>
              <a:off x="6353323" y="1531327"/>
              <a:ext cx="176132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set up, review, and edit a monthly plan to repay debt in under 5 years online.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08059F-4F2D-4ED2-99E8-4658F084E0A9}"/>
                </a:ext>
              </a:extLst>
            </p:cNvPr>
            <p:cNvSpPr txBox="1"/>
            <p:nvPr/>
          </p:nvSpPr>
          <p:spPr>
            <a:xfrm>
              <a:off x="6221125" y="1373667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Payment Plan Option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FA993931-8B55-40C7-AB75-A90806163892}"/>
              </a:ext>
            </a:extLst>
          </p:cNvPr>
          <p:cNvSpPr/>
          <p:nvPr/>
        </p:nvSpPr>
        <p:spPr>
          <a:xfrm>
            <a:off x="3245726" y="2845611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ECD27EF-B411-46E6-A0C3-C607271B4F04}"/>
              </a:ext>
            </a:extLst>
          </p:cNvPr>
          <p:cNvSpPr/>
          <p:nvPr/>
        </p:nvSpPr>
        <p:spPr>
          <a:xfrm>
            <a:off x="9827608" y="2827107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54C3E8F-DBEE-4883-B4BA-F81C77554FB7}"/>
              </a:ext>
            </a:extLst>
          </p:cNvPr>
          <p:cNvGrpSpPr/>
          <p:nvPr/>
        </p:nvGrpSpPr>
        <p:grpSpPr>
          <a:xfrm>
            <a:off x="9290456" y="1155784"/>
            <a:ext cx="1907902" cy="1290726"/>
            <a:chOff x="6216192" y="1109713"/>
            <a:chExt cx="1907902" cy="129072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BB687C6-B0E2-4F67-8AC9-CBA13B32BE2D}"/>
                </a:ext>
              </a:extLst>
            </p:cNvPr>
            <p:cNvSpPr/>
            <p:nvPr/>
          </p:nvSpPr>
          <p:spPr>
            <a:xfrm>
              <a:off x="6999352" y="1109713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93B9973-E4C2-4672-BC25-1CF62E44410A}"/>
                </a:ext>
              </a:extLst>
            </p:cNvPr>
            <p:cNvSpPr txBox="1"/>
            <p:nvPr/>
          </p:nvSpPr>
          <p:spPr>
            <a:xfrm>
              <a:off x="6283953" y="1538665"/>
              <a:ext cx="1840141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have a VA wide customer service option provided to me when I experience problems on the debt portal.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E76005B-4F0F-4EA4-B513-4F02C89B39A0}"/>
                </a:ext>
              </a:extLst>
            </p:cNvPr>
            <p:cNvSpPr txBox="1"/>
            <p:nvPr/>
          </p:nvSpPr>
          <p:spPr>
            <a:xfrm>
              <a:off x="6216192" y="1373628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Technical Service Option</a:t>
              </a:r>
              <a:endParaRPr lang="en-US" sz="10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22D31E-4935-4A75-A922-1A76265B094E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3DC45FF-8A59-491E-9B04-35564034D46E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4507F67-63DC-4E2C-B8AC-EACD0B0B9673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EB6F5C7-9B4D-4A32-8BAD-A5C0B4C63648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8CCED1C-7E7D-4C17-AA07-23CC7C5FAF44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1647F6F-AB17-4D68-B2FB-D4CFCCD50B16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3E4817A-FA4F-480A-BA92-8A8D8438C525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F0FDD6FC-116C-46A5-985C-D99143EB7A81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5073BE4-6634-4664-9137-F7F1D7649F4A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92E109D-9F12-4D6D-9A5B-F33B203A1BA8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D6090FB-20F2-402A-944B-A916160B9F81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E7B3DD3-BB3F-43D7-A451-194D8C80F4FA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61" name="Picture 2" descr="The White House">
              <a:extLst>
                <a:ext uri="{FF2B5EF4-FFF2-40B4-BE49-F238E27FC236}">
                  <a16:creationId xmlns:a16="http://schemas.microsoft.com/office/drawing/2014/main" id="{B73D8299-EBB4-46DF-A52B-00A24469B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53EE6C9-1D46-43A0-89C8-70D7DCA994F6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69" name="Footer Placeholder">
            <a:extLst>
              <a:ext uri="{FF2B5EF4-FFF2-40B4-BE49-F238E27FC236}">
                <a16:creationId xmlns:a16="http://schemas.microsoft.com/office/drawing/2014/main" id="{F8DAF2AB-E683-44C1-BEBF-34AEFA29AD27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FOR INTERNAL USE ONLY			     Office of Information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8511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1ED47F-2B70-49B9-9B58-49C98E520927}"/>
              </a:ext>
            </a:extLst>
          </p:cNvPr>
          <p:cNvCxnSpPr>
            <a:cxnSpLocks/>
          </p:cNvCxnSpPr>
          <p:nvPr/>
        </p:nvCxnSpPr>
        <p:spPr>
          <a:xfrm flipH="1">
            <a:off x="8030458" y="2206691"/>
            <a:ext cx="1" cy="2624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7D9785-B643-43B5-8811-BD164861451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560471" y="2065068"/>
            <a:ext cx="9911" cy="2560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18B88F-6658-47D4-A5C8-0BB842013076}"/>
              </a:ext>
            </a:extLst>
          </p:cNvPr>
          <p:cNvCxnSpPr>
            <a:cxnSpLocks/>
          </p:cNvCxnSpPr>
          <p:nvPr/>
        </p:nvCxnSpPr>
        <p:spPr>
          <a:xfrm>
            <a:off x="4071855" y="2006307"/>
            <a:ext cx="41255" cy="2693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52AD2B5-1D80-4001-8818-39BDD8BF5232}"/>
              </a:ext>
            </a:extLst>
          </p:cNvPr>
          <p:cNvCxnSpPr>
            <a:cxnSpLocks/>
          </p:cNvCxnSpPr>
          <p:nvPr/>
        </p:nvCxnSpPr>
        <p:spPr>
          <a:xfrm>
            <a:off x="2077922" y="2006307"/>
            <a:ext cx="34669" cy="19874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41F89C49-2EE2-42A2-B631-B9B8A17D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1" y="155704"/>
            <a:ext cx="10515600" cy="6858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Debt Resolution Team – Q3 FY23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34C7-CFC8-46E9-ADF1-47ECD06A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2776" y="6523747"/>
            <a:ext cx="2743200" cy="365125"/>
          </a:xfrm>
        </p:spPr>
        <p:txBody>
          <a:bodyPr/>
          <a:lstStyle/>
          <a:p>
            <a:fld id="{E573346A-FCA4-684E-8D18-26E8324063ED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78D8-B034-4F62-9FB9-B3BEC1A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8091" y="6308252"/>
            <a:ext cx="7315200" cy="365125"/>
          </a:xfrm>
        </p:spPr>
        <p:txBody>
          <a:bodyPr/>
          <a:lstStyle/>
          <a:p>
            <a:pPr algn="l"/>
            <a:r>
              <a:rPr lang="en-US" dirty="0"/>
              <a:t>FOR INTERNAL USE ONLY			     Office of Information and Technology</a:t>
            </a:r>
          </a:p>
        </p:txBody>
      </p:sp>
      <p:pic>
        <p:nvPicPr>
          <p:cNvPr id="10" name="Picture 9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3C25B0F-7AA4-4A92-AE88-845441E9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014"/>
            <a:ext cx="12192000" cy="27565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87B1FA1-2048-4F6F-9585-0BE38EDDD558}"/>
              </a:ext>
            </a:extLst>
          </p:cNvPr>
          <p:cNvSpPr txBox="1"/>
          <p:nvPr/>
        </p:nvSpPr>
        <p:spPr>
          <a:xfrm>
            <a:off x="1740710" y="3255118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6FC858-F754-4118-B1DA-3A09EE386C98}"/>
              </a:ext>
            </a:extLst>
          </p:cNvPr>
          <p:cNvSpPr txBox="1"/>
          <p:nvPr/>
        </p:nvSpPr>
        <p:spPr>
          <a:xfrm>
            <a:off x="9090778" y="3255952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Q2 FY23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1B751E-393B-4857-8C29-91905CA83AFD}"/>
              </a:ext>
            </a:extLst>
          </p:cNvPr>
          <p:cNvSpPr txBox="1"/>
          <p:nvPr/>
        </p:nvSpPr>
        <p:spPr>
          <a:xfrm>
            <a:off x="7492175" y="3251808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A993931-8B55-40C7-AB75-A90806163892}"/>
              </a:ext>
            </a:extLst>
          </p:cNvPr>
          <p:cNvSpPr/>
          <p:nvPr/>
        </p:nvSpPr>
        <p:spPr>
          <a:xfrm>
            <a:off x="1801156" y="2682001"/>
            <a:ext cx="588200" cy="545051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VBA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22DADB-6489-4982-907A-FB60164A828E}"/>
              </a:ext>
            </a:extLst>
          </p:cNvPr>
          <p:cNvGrpSpPr/>
          <p:nvPr/>
        </p:nvGrpSpPr>
        <p:grpSpPr>
          <a:xfrm>
            <a:off x="1273800" y="932929"/>
            <a:ext cx="1786852" cy="1164926"/>
            <a:chOff x="1096483" y="1662754"/>
            <a:chExt cx="1786852" cy="107725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EF0EB70-1E93-4583-BD5D-66BF969A515B}"/>
                </a:ext>
              </a:extLst>
            </p:cNvPr>
            <p:cNvSpPr txBox="1"/>
            <p:nvPr/>
          </p:nvSpPr>
          <p:spPr>
            <a:xfrm>
              <a:off x="1256047" y="2186007"/>
              <a:ext cx="157529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debt payment history in one place.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B8A8810-6010-489C-B969-86B01450A4BC}"/>
                </a:ext>
              </a:extLst>
            </p:cNvPr>
            <p:cNvSpPr/>
            <p:nvPr/>
          </p:nvSpPr>
          <p:spPr>
            <a:xfrm>
              <a:off x="1888241" y="1662754"/>
              <a:ext cx="190122" cy="2003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80F29E-D198-409A-8A8A-44002A2ED42A}"/>
                </a:ext>
              </a:extLst>
            </p:cNvPr>
            <p:cNvSpPr txBox="1"/>
            <p:nvPr/>
          </p:nvSpPr>
          <p:spPr>
            <a:xfrm>
              <a:off x="1096483" y="1915499"/>
              <a:ext cx="178685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Payment History</a:t>
              </a:r>
              <a:endParaRPr lang="en-US" sz="1000" b="1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4C1274-60EC-F241-BCB3-57D1F89B9ED1}"/>
              </a:ext>
            </a:extLst>
          </p:cNvPr>
          <p:cNvGrpSpPr/>
          <p:nvPr/>
        </p:nvGrpSpPr>
        <p:grpSpPr>
          <a:xfrm>
            <a:off x="8768212" y="886330"/>
            <a:ext cx="1786852" cy="1178738"/>
            <a:chOff x="1096483" y="1662754"/>
            <a:chExt cx="1786852" cy="117873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B44DE5-946F-7246-8E4F-34A1DD57CBE1}"/>
                </a:ext>
              </a:extLst>
            </p:cNvPr>
            <p:cNvSpPr txBox="1"/>
            <p:nvPr/>
          </p:nvSpPr>
          <p:spPr>
            <a:xfrm>
              <a:off x="1190549" y="2133606"/>
              <a:ext cx="139638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see all my debt payment history in one place.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56582E-74A0-A047-BF45-880AAB677BE4}"/>
                </a:ext>
              </a:extLst>
            </p:cNvPr>
            <p:cNvSpPr/>
            <p:nvPr/>
          </p:nvSpPr>
          <p:spPr>
            <a:xfrm>
              <a:off x="1785868" y="1662754"/>
              <a:ext cx="190122" cy="2003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991A03-47CB-B242-82FE-67FEE6A09120}"/>
                </a:ext>
              </a:extLst>
            </p:cNvPr>
            <p:cNvSpPr txBox="1"/>
            <p:nvPr/>
          </p:nvSpPr>
          <p:spPr>
            <a:xfrm>
              <a:off x="1096483" y="1915499"/>
              <a:ext cx="178685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Payment History</a:t>
              </a:r>
              <a:endParaRPr lang="en-US" sz="1000" b="1" dirty="0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0D0F665-747E-5445-B90A-5E73901998F8}"/>
              </a:ext>
            </a:extLst>
          </p:cNvPr>
          <p:cNvSpPr/>
          <p:nvPr/>
        </p:nvSpPr>
        <p:spPr>
          <a:xfrm>
            <a:off x="9300363" y="2676764"/>
            <a:ext cx="588200" cy="54505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VHA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B5A11A-05B1-1644-BA19-CCF2E33241A1}"/>
              </a:ext>
            </a:extLst>
          </p:cNvPr>
          <p:cNvSpPr txBox="1"/>
          <p:nvPr/>
        </p:nvSpPr>
        <p:spPr>
          <a:xfrm>
            <a:off x="3550697" y="3227052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FY23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BA7973-466A-E244-8220-24384BF9689E}"/>
              </a:ext>
            </a:extLst>
          </p:cNvPr>
          <p:cNvGrpSpPr/>
          <p:nvPr/>
        </p:nvGrpSpPr>
        <p:grpSpPr>
          <a:xfrm>
            <a:off x="7149100" y="871517"/>
            <a:ext cx="1934042" cy="1364192"/>
            <a:chOff x="6066804" y="1139167"/>
            <a:chExt cx="1934042" cy="136419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4702731-CA7C-0D40-AD2D-6264B099ACD3}"/>
                </a:ext>
              </a:extLst>
            </p:cNvPr>
            <p:cNvSpPr/>
            <p:nvPr/>
          </p:nvSpPr>
          <p:spPr>
            <a:xfrm>
              <a:off x="6847052" y="1139167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69F8CDE-7DAE-104C-85C6-65E13852DD71}"/>
                </a:ext>
              </a:extLst>
            </p:cNvPr>
            <p:cNvSpPr txBox="1"/>
            <p:nvPr/>
          </p:nvSpPr>
          <p:spPr>
            <a:xfrm>
              <a:off x="6066804" y="1641585"/>
              <a:ext cx="1723089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a way to be alerted when I login that I have debt that I need to resolve. (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MyVA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dashboard)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608B6A-0083-664D-8FA5-A7B13E1679B5}"/>
                </a:ext>
              </a:extLst>
            </p:cNvPr>
            <p:cNvSpPr txBox="1"/>
            <p:nvPr/>
          </p:nvSpPr>
          <p:spPr>
            <a:xfrm>
              <a:off x="6099340" y="1398708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Site-wide Alert</a:t>
              </a:r>
              <a:endParaRPr lang="en-US" sz="1000" b="1" dirty="0"/>
            </a:p>
          </p:txBody>
        </p: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AE19BB47-C195-134A-BFC6-B4B8B78CB548}"/>
              </a:ext>
            </a:extLst>
          </p:cNvPr>
          <p:cNvSpPr/>
          <p:nvPr/>
        </p:nvSpPr>
        <p:spPr>
          <a:xfrm>
            <a:off x="7599406" y="2411775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23EC43F-3880-9041-AE4E-F49B808D8B6D}"/>
              </a:ext>
            </a:extLst>
          </p:cNvPr>
          <p:cNvCxnSpPr>
            <a:cxnSpLocks/>
          </p:cNvCxnSpPr>
          <p:nvPr/>
        </p:nvCxnSpPr>
        <p:spPr>
          <a:xfrm flipH="1">
            <a:off x="6185982" y="2258880"/>
            <a:ext cx="14674" cy="1887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97C6869A-8C61-AB42-96DE-97D90092DA99}"/>
              </a:ext>
            </a:extLst>
          </p:cNvPr>
          <p:cNvSpPr/>
          <p:nvPr/>
        </p:nvSpPr>
        <p:spPr>
          <a:xfrm>
            <a:off x="5729729" y="2412438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A1E50E6-983A-4F38-9BF7-831E4A138C4D}"/>
              </a:ext>
            </a:extLst>
          </p:cNvPr>
          <p:cNvGrpSpPr/>
          <p:nvPr/>
        </p:nvGrpSpPr>
        <p:grpSpPr>
          <a:xfrm>
            <a:off x="5568765" y="167606"/>
            <a:ext cx="6447314" cy="624975"/>
            <a:chOff x="5635629" y="296199"/>
            <a:chExt cx="6447314" cy="6249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B795BF1-8ECF-480D-A0D9-4C6D2140EE47}"/>
                </a:ext>
              </a:extLst>
            </p:cNvPr>
            <p:cNvGrpSpPr/>
            <p:nvPr/>
          </p:nvGrpSpPr>
          <p:grpSpPr>
            <a:xfrm>
              <a:off x="5635629" y="296199"/>
              <a:ext cx="6388062" cy="624975"/>
              <a:chOff x="5699877" y="189241"/>
              <a:chExt cx="6284947" cy="614887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FDEA268-1F78-4D9A-9249-138EF0E41C74}"/>
                  </a:ext>
                </a:extLst>
              </p:cNvPr>
              <p:cNvSpPr/>
              <p:nvPr/>
            </p:nvSpPr>
            <p:spPr>
              <a:xfrm>
                <a:off x="5699877" y="189241"/>
                <a:ext cx="6284947" cy="61488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8BFF614-B9BC-4FEC-A936-1C389189A9F8}"/>
                  </a:ext>
                </a:extLst>
              </p:cNvPr>
              <p:cNvGrpSpPr/>
              <p:nvPr/>
            </p:nvGrpSpPr>
            <p:grpSpPr>
              <a:xfrm>
                <a:off x="5927455" y="271299"/>
                <a:ext cx="1460018" cy="430887"/>
                <a:chOff x="3924831" y="1139074"/>
                <a:chExt cx="1460018" cy="430887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3EDDB8F7-BEB3-4427-B657-EBD57A064B07}"/>
                    </a:ext>
                  </a:extLst>
                </p:cNvPr>
                <p:cNvSpPr/>
                <p:nvPr/>
              </p:nvSpPr>
              <p:spPr>
                <a:xfrm>
                  <a:off x="3924831" y="1205747"/>
                  <a:ext cx="313265" cy="283903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11AEF69-FF69-41E4-BF06-BF12EFA301BB}"/>
                    </a:ext>
                  </a:extLst>
                </p:cNvPr>
                <p:cNvSpPr txBox="1"/>
                <p:nvPr/>
              </p:nvSpPr>
              <p:spPr>
                <a:xfrm>
                  <a:off x="4239166" y="1139074"/>
                  <a:ext cx="114568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Veteran Data &amp; Integration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3131E172-35B7-4E84-A133-6956649D2521}"/>
                  </a:ext>
                </a:extLst>
              </p:cNvPr>
              <p:cNvGrpSpPr/>
              <p:nvPr/>
            </p:nvGrpSpPr>
            <p:grpSpPr>
              <a:xfrm>
                <a:off x="7630427" y="264802"/>
                <a:ext cx="1369351" cy="430887"/>
                <a:chOff x="3972214" y="1550239"/>
                <a:chExt cx="1369351" cy="430887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1CDB272-823B-4A11-AA19-529C25EDDD9E}"/>
                    </a:ext>
                  </a:extLst>
                </p:cNvPr>
                <p:cNvSpPr/>
                <p:nvPr/>
              </p:nvSpPr>
              <p:spPr>
                <a:xfrm>
                  <a:off x="3972214" y="1622440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8BEA4D9-C3DE-48EC-B486-D0198829FFA5}"/>
                    </a:ext>
                  </a:extLst>
                </p:cNvPr>
                <p:cNvSpPr txBox="1"/>
                <p:nvPr/>
              </p:nvSpPr>
              <p:spPr>
                <a:xfrm>
                  <a:off x="4249748" y="1550239"/>
                  <a:ext cx="10918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Communication to Veteran</a:t>
                  </a: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4BC3AEA-826D-44AF-989A-ECBD0A0B62BA}"/>
                  </a:ext>
                </a:extLst>
              </p:cNvPr>
              <p:cNvGrpSpPr/>
              <p:nvPr/>
            </p:nvGrpSpPr>
            <p:grpSpPr>
              <a:xfrm>
                <a:off x="9225554" y="285578"/>
                <a:ext cx="1315831" cy="430887"/>
                <a:chOff x="3902276" y="1975411"/>
                <a:chExt cx="1315831" cy="430887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2CCC6CF4-A731-4D82-B036-A78FD763BF32}"/>
                    </a:ext>
                  </a:extLst>
                </p:cNvPr>
                <p:cNvSpPr/>
                <p:nvPr/>
              </p:nvSpPr>
              <p:spPr>
                <a:xfrm>
                  <a:off x="3902276" y="2043031"/>
                  <a:ext cx="294712" cy="267088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A5E3832-981F-47EF-A16B-ADFFB043C8F5}"/>
                    </a:ext>
                  </a:extLst>
                </p:cNvPr>
                <p:cNvSpPr txBox="1"/>
                <p:nvPr/>
              </p:nvSpPr>
              <p:spPr>
                <a:xfrm>
                  <a:off x="4239550" y="1975411"/>
                  <a:ext cx="97855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Request  from Veteran</a:t>
                  </a:r>
                </a:p>
              </p:txBody>
            </p:sp>
          </p:grpSp>
        </p:grpSp>
        <p:pic>
          <p:nvPicPr>
            <p:cNvPr id="76" name="Picture 2" descr="The White House">
              <a:extLst>
                <a:ext uri="{FF2B5EF4-FFF2-40B4-BE49-F238E27FC236}">
                  <a16:creationId xmlns:a16="http://schemas.microsoft.com/office/drawing/2014/main" id="{DB126876-5178-4D41-A822-F0F4D6C72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4960" y="443961"/>
              <a:ext cx="316280" cy="316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193D5A-C6DC-4606-915B-67E5DDA6E20D}"/>
                </a:ext>
              </a:extLst>
            </p:cNvPr>
            <p:cNvSpPr txBox="1"/>
            <p:nvPr/>
          </p:nvSpPr>
          <p:spPr>
            <a:xfrm>
              <a:off x="10768149" y="385370"/>
              <a:ext cx="13147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Reducing Financial Hardship Initiative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09E8EED1-C07D-42CA-8D41-EB8410553255}"/>
              </a:ext>
            </a:extLst>
          </p:cNvPr>
          <p:cNvSpPr txBox="1"/>
          <p:nvPr/>
        </p:nvSpPr>
        <p:spPr>
          <a:xfrm>
            <a:off x="5528974" y="3258265"/>
            <a:ext cx="1048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Q3 FY23</a:t>
            </a:r>
          </a:p>
        </p:txBody>
      </p:sp>
      <p:sp>
        <p:nvSpPr>
          <p:cNvPr id="77" name="Footer Placeholder">
            <a:extLst>
              <a:ext uri="{FF2B5EF4-FFF2-40B4-BE49-F238E27FC236}">
                <a16:creationId xmlns:a16="http://schemas.microsoft.com/office/drawing/2014/main" id="{5131109B-1648-4D25-9087-1727DADAFC08}"/>
              </a:ext>
            </a:extLst>
          </p:cNvPr>
          <p:cNvSpPr txBox="1">
            <a:spLocks/>
          </p:cNvSpPr>
          <p:nvPr/>
        </p:nvSpPr>
        <p:spPr>
          <a:xfrm>
            <a:off x="843741" y="647948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FOR INTERNAL USE ONLY			     Office of Information and Technology</a:t>
            </a: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394038-465C-42FB-B3D1-B991595914CC}"/>
              </a:ext>
            </a:extLst>
          </p:cNvPr>
          <p:cNvGrpSpPr/>
          <p:nvPr/>
        </p:nvGrpSpPr>
        <p:grpSpPr>
          <a:xfrm>
            <a:off x="3229887" y="907922"/>
            <a:ext cx="1907902" cy="1136838"/>
            <a:chOff x="6216192" y="1109713"/>
            <a:chExt cx="1907902" cy="11368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D46EBA9-2DC7-4DB6-BA09-6DA746FE5717}"/>
                </a:ext>
              </a:extLst>
            </p:cNvPr>
            <p:cNvSpPr/>
            <p:nvPr/>
          </p:nvSpPr>
          <p:spPr>
            <a:xfrm>
              <a:off x="6999352" y="1109713"/>
              <a:ext cx="190122" cy="20030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C64087-9325-46A9-B673-FB51A2F5F041}"/>
                </a:ext>
              </a:extLst>
            </p:cNvPr>
            <p:cNvSpPr txBox="1"/>
            <p:nvPr/>
          </p:nvSpPr>
          <p:spPr>
            <a:xfrm>
              <a:off x="6283953" y="1538665"/>
              <a:ext cx="184014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to provide VA feedback on my experience on the debt portal.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78A2D2-94AA-4660-8DB8-859A2E1FA0DF}"/>
                </a:ext>
              </a:extLst>
            </p:cNvPr>
            <p:cNvSpPr txBox="1"/>
            <p:nvPr/>
          </p:nvSpPr>
          <p:spPr>
            <a:xfrm>
              <a:off x="6216192" y="1373628"/>
              <a:ext cx="19015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Customer Experience</a:t>
              </a:r>
              <a:endParaRPr lang="en-US" sz="1000" b="1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E3580487-9024-49A0-940E-D6F4625B98FE}"/>
              </a:ext>
            </a:extLst>
          </p:cNvPr>
          <p:cNvSpPr/>
          <p:nvPr/>
        </p:nvSpPr>
        <p:spPr>
          <a:xfrm>
            <a:off x="3673489" y="2414310"/>
            <a:ext cx="823909" cy="7867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VBA/VHA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932E60-50F1-487D-8D1D-DDF400A5B2CC}"/>
              </a:ext>
            </a:extLst>
          </p:cNvPr>
          <p:cNvGrpSpPr/>
          <p:nvPr/>
        </p:nvGrpSpPr>
        <p:grpSpPr>
          <a:xfrm>
            <a:off x="5039083" y="842398"/>
            <a:ext cx="2270285" cy="1243612"/>
            <a:chOff x="2950156" y="1672825"/>
            <a:chExt cx="2270285" cy="12436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A2037A-1BD6-48A3-864B-B9A8B3A9F2ED}"/>
                </a:ext>
              </a:extLst>
            </p:cNvPr>
            <p:cNvSpPr/>
            <p:nvPr/>
          </p:nvSpPr>
          <p:spPr>
            <a:xfrm>
              <a:off x="3941080" y="1672825"/>
              <a:ext cx="190122" cy="2003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E904795-50A5-4FFF-8B48-6AE238CF5B79}"/>
                </a:ext>
              </a:extLst>
            </p:cNvPr>
            <p:cNvSpPr txBox="1"/>
            <p:nvPr/>
          </p:nvSpPr>
          <p:spPr>
            <a:xfrm>
              <a:off x="3323564" y="2208551"/>
              <a:ext cx="1742397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As a Veteran I want the FSR form filled out on my behalf by my caregivers and VSOs with POA.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5EFAC03-A713-466A-9F39-D5892E9D115F}"/>
                </a:ext>
              </a:extLst>
            </p:cNvPr>
            <p:cNvSpPr txBox="1"/>
            <p:nvPr/>
          </p:nvSpPr>
          <p:spPr>
            <a:xfrm>
              <a:off x="2950156" y="1890173"/>
              <a:ext cx="22702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FSR Unauthenticated </a:t>
              </a:r>
            </a:p>
            <a:p>
              <a:pPr algn="ctr"/>
              <a:r>
                <a:rPr lang="en-US" sz="10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Experience</a:t>
              </a:r>
              <a:endParaRPr lang="en-US" sz="1000" b="1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6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I&amp;T Division PPT Layou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9929547868AA4AB121461DD08A3CEC" ma:contentTypeVersion="18" ma:contentTypeDescription="Create a new document." ma:contentTypeScope="" ma:versionID="f71cea7c8179ed815ad7a2e9d4b778d2">
  <xsd:schema xmlns:xsd="http://www.w3.org/2001/XMLSchema" xmlns:xs="http://www.w3.org/2001/XMLSchema" xmlns:p="http://schemas.microsoft.com/office/2006/metadata/properties" xmlns:ns2="c2f15eb4-be1b-4a78-9c0c-8185840fe7e0" xmlns:ns3="1d4920b5-f02f-42c0-9123-51eed5b387be" targetNamespace="http://schemas.microsoft.com/office/2006/metadata/properties" ma:root="true" ma:fieldsID="9d68f4292773492c029d7ea43efbcbd2" ns2:_="" ns3:_="">
    <xsd:import namespace="c2f15eb4-be1b-4a78-9c0c-8185840fe7e0"/>
    <xsd:import namespace="1d4920b5-f02f-42c0-9123-51eed5b387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15eb4-be1b-4a78-9c0c-8185840fe7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9" nillable="true" ma:displayName="MediaLengthInSeconds" ma:description="" ma:internalName="MediaLengthInSeconds" ma:readOnly="true">
      <xsd:simpleType>
        <xsd:restriction base="dms:Unknown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920b5-f02f-42c0-9123-51eed5b387be" elementFormDefault="qualified">
    <xsd:import namespace="http://schemas.microsoft.com/office/2006/documentManagement/types"/>
    <xsd:import namespace="http://schemas.microsoft.com/office/infopath/2007/PartnerControls"/>
    <xsd:element name="SharedWithUsers" ma:index="7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CDCF38-D52C-4DC6-95DF-9F6ED3B78DD4}">
  <ds:schemaRefs>
    <ds:schemaRef ds:uri="http://purl.org/dc/elements/1.1/"/>
    <ds:schemaRef ds:uri="http://schemas.microsoft.com/office/2006/metadata/properties"/>
    <ds:schemaRef ds:uri="c2f15eb4-be1b-4a78-9c0c-8185840fe7e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d4920b5-f02f-42c0-9123-51eed5b387b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2C1618-F921-4E71-AFC8-B1513FB65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f15eb4-be1b-4a78-9c0c-8185840fe7e0"/>
    <ds:schemaRef ds:uri="1d4920b5-f02f-42c0-9123-51eed5b38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AAEADA-FFB8-4111-80CB-2BE8680C0D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25482</TotalTime>
  <Words>2198</Words>
  <Application>Microsoft Macintosh PowerPoint</Application>
  <PresentationFormat>Widescreen</PresentationFormat>
  <Paragraphs>354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.AppleSystemUIFont</vt:lpstr>
      <vt:lpstr>Arial</vt:lpstr>
      <vt:lpstr>Calibri</vt:lpstr>
      <vt:lpstr>Calibri Light</vt:lpstr>
      <vt:lpstr>OI&amp;T Division PPT Layout</vt:lpstr>
      <vt:lpstr>Veteran online debt access Strategic roadmap</vt:lpstr>
      <vt:lpstr>Debt Management Roadmap</vt:lpstr>
      <vt:lpstr>Strategic Overview</vt:lpstr>
      <vt:lpstr>Categories</vt:lpstr>
      <vt:lpstr>VODA – Q3 FY22</vt:lpstr>
      <vt:lpstr>Debt Resolution Team – Q4 FY22</vt:lpstr>
      <vt:lpstr>Debt Resolution Team – Q1 FY23</vt:lpstr>
      <vt:lpstr>Debt Resolution Team – Q2 FY23</vt:lpstr>
      <vt:lpstr>Debt Resolution Team – Q3 FY23</vt:lpstr>
      <vt:lpstr>Debt Resolution Team – Q4 FY23</vt:lpstr>
      <vt:lpstr>Debt Resolution Team – Q1 FY24</vt:lpstr>
      <vt:lpstr>Debt Resolution Team – FY24</vt:lpstr>
      <vt:lpstr>Presidential Announcement March 1, 2022</vt:lpstr>
      <vt:lpstr>PowerPoint Presentation</vt:lpstr>
      <vt:lpstr>Future Features Under Consideration</vt:lpstr>
      <vt:lpstr>Known Risks</vt:lpstr>
      <vt:lpstr>QUESTIONS?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OIT PowerPoint Widescreen Presentation</dc:title>
  <dc:subject/>
  <dc:creator>U.S. Department of Veterans Affairs, Office of Information and Technology</dc:creator>
  <cp:keywords>PPT, OIT, presentation, Office of Information and Technology</cp:keywords>
  <dc:description>OIT20180620</dc:description>
  <cp:lastModifiedBy>Coveyduc, Denise</cp:lastModifiedBy>
  <cp:revision>299</cp:revision>
  <cp:lastPrinted>2017-03-28T14:15:43Z</cp:lastPrinted>
  <dcterms:created xsi:type="dcterms:W3CDTF">2017-03-15T17:05:18Z</dcterms:created>
  <dcterms:modified xsi:type="dcterms:W3CDTF">2022-05-20T20:47:01Z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0x0101002F9929547868AA4AB121461DD08A3CEC</vt:lpwstr>
  </property>
  <property fmtid="{D5CDD505-2E9C-101B-9397-08002B2CF9AE}" pid="3" name="_ExtendedDescription">
    <vt:lpwstr/>
  </property>
</Properties>
</file>